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4"/>
  </p:sldMasterIdLst>
  <p:notesMasterIdLst>
    <p:notesMasterId r:id="rId34"/>
  </p:notesMasterIdLst>
  <p:handoutMasterIdLst>
    <p:handoutMasterId r:id="rId35"/>
  </p:handoutMasterIdLst>
  <p:sldIdLst>
    <p:sldId id="256" r:id="rId5"/>
    <p:sldId id="321" r:id="rId6"/>
    <p:sldId id="290" r:id="rId7"/>
    <p:sldId id="303" r:id="rId8"/>
    <p:sldId id="304" r:id="rId9"/>
    <p:sldId id="288" r:id="rId10"/>
    <p:sldId id="295" r:id="rId11"/>
    <p:sldId id="299" r:id="rId12"/>
    <p:sldId id="296" r:id="rId13"/>
    <p:sldId id="297" r:id="rId14"/>
    <p:sldId id="298" r:id="rId15"/>
    <p:sldId id="300" r:id="rId16"/>
    <p:sldId id="287" r:id="rId17"/>
    <p:sldId id="301" r:id="rId18"/>
    <p:sldId id="302" r:id="rId19"/>
    <p:sldId id="294" r:id="rId20"/>
    <p:sldId id="323" r:id="rId21"/>
    <p:sldId id="322" r:id="rId22"/>
    <p:sldId id="312" r:id="rId23"/>
    <p:sldId id="305" r:id="rId24"/>
    <p:sldId id="284" r:id="rId25"/>
    <p:sldId id="324" r:id="rId26"/>
    <p:sldId id="289" r:id="rId27"/>
    <p:sldId id="306" r:id="rId28"/>
    <p:sldId id="285" r:id="rId29"/>
    <p:sldId id="270" r:id="rId30"/>
    <p:sldId id="271" r:id="rId31"/>
    <p:sldId id="310" r:id="rId32"/>
    <p:sldId id="292" r:id="rId33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lén" initials="H" lastIdx="1" clrIdx="0"/>
  <p:cmAuthor id="1" name="Hegedüs Helén" initials="Hel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263C"/>
    <a:srgbClr val="0052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221C1D-1920-17C9-468B-70D902229460}" v="112" dt="2025-08-31T13:19:06.714"/>
    <p1510:client id="{21D32E32-A385-7044-EF9F-51FB08ED81D5}" v="87" dt="2025-09-01T06:53:51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529F"/>
                </a:solidFill>
              </a:defRPr>
            </a:lvl1pPr>
          </a:lstStyle>
          <a:p>
            <a:endParaRPr lang="hu-H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F"/>
                </a:solidFill>
              </a:defRPr>
            </a:lvl1pPr>
          </a:lstStyle>
          <a:p>
            <a:endParaRPr lang="hu-HU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162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529F"/>
                </a:solidFill>
              </a:defRPr>
            </a:lvl1pPr>
          </a:lstStyle>
          <a:p>
            <a:endParaRPr lang="hu-H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308725" y="8685213"/>
            <a:ext cx="547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F"/>
                </a:solidFill>
              </a:defRPr>
            </a:lvl1pPr>
          </a:lstStyle>
          <a:p>
            <a:fld id="{BCAF98AC-E5CD-4B63-B0AE-DD4BD781B3A4}" type="slidenum">
              <a:rPr lang="hu-HU"/>
              <a:pPr/>
              <a:t>‹#›</a:t>
            </a:fld>
            <a:endParaRPr lang="hu-HU"/>
          </a:p>
        </p:txBody>
      </p:sp>
      <p:pic>
        <p:nvPicPr>
          <p:cNvPr id="212998" name="Picture 6" descr="Kép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5300" y="50800"/>
            <a:ext cx="73025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844675" y="8675688"/>
            <a:ext cx="3024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u-HU">
                <a:solidFill>
                  <a:srgbClr val="00529F"/>
                </a:solidFill>
              </a:rPr>
              <a:t>SZÁMALK Szakközépiskola</a:t>
            </a:r>
          </a:p>
        </p:txBody>
      </p:sp>
    </p:spTree>
    <p:extLst>
      <p:ext uri="{BB962C8B-B14F-4D97-AF65-F5344CB8AC3E}">
        <p14:creationId xmlns:p14="http://schemas.microsoft.com/office/powerpoint/2010/main" val="2925033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492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529F"/>
                </a:solidFill>
              </a:defRPr>
            </a:lvl1pPr>
          </a:lstStyle>
          <a:p>
            <a:endParaRPr lang="hu-H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868863" y="0"/>
            <a:ext cx="198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F"/>
                </a:solidFill>
              </a:defRPr>
            </a:lvl1pPr>
          </a:lstStyle>
          <a:p>
            <a:endParaRPr lang="hu-HU"/>
          </a:p>
        </p:txBody>
      </p:sp>
      <p:sp>
        <p:nvSpPr>
          <p:cNvPr id="210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5538" y="827088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155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529F"/>
                </a:solidFill>
              </a:defRPr>
            </a:lvl1pPr>
          </a:lstStyle>
          <a:p>
            <a:endParaRPr lang="hu-H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308725" y="8685213"/>
            <a:ext cx="547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29F"/>
                </a:solidFill>
              </a:defRPr>
            </a:lvl1pPr>
          </a:lstStyle>
          <a:p>
            <a:fld id="{0BE06233-11D1-4CB0-AA0C-8BC66163803C}" type="slidenum">
              <a:rPr lang="hu-HU"/>
              <a:pPr/>
              <a:t>‹#›</a:t>
            </a:fld>
            <a:endParaRPr lang="hu-HU"/>
          </a:p>
        </p:txBody>
      </p:sp>
      <p:pic>
        <p:nvPicPr>
          <p:cNvPr id="210952" name="Picture 8" descr="Kép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5150" y="36513"/>
            <a:ext cx="661988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989138" y="8604250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hu-HU">
                <a:solidFill>
                  <a:srgbClr val="00529F"/>
                </a:solidFill>
              </a:rPr>
              <a:t>SZÁMALK Szakközépiskola</a:t>
            </a:r>
          </a:p>
        </p:txBody>
      </p:sp>
    </p:spTree>
    <p:extLst>
      <p:ext uri="{BB962C8B-B14F-4D97-AF65-F5344CB8AC3E}">
        <p14:creationId xmlns:p14="http://schemas.microsoft.com/office/powerpoint/2010/main" val="2549964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529F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529F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529F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529F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529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/>
          <a:lstStyle>
            <a:lvl1pPr>
              <a:defRPr>
                <a:solidFill>
                  <a:srgbClr val="003562"/>
                </a:solidFill>
              </a:defRPr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460375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63E6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ACE8-B908-4BCA-B0D2-2F2B4B9F69E4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5626-3263-4034-AABE-E6A8B7903D4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94617-5A3E-46AE-94D1-EC8B61E0CF3F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AB40D-ECE2-48C4-9749-F5CDA869934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4814-E5D6-478B-BFEB-3B058E46087F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36DB3-225E-42DC-8356-A0C793081D8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2FE1-15C6-4379-867E-DC2F33BA7243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63E6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33BC4-C46E-4DB3-ABA1-770966218DD7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E7136-309F-4477-99E1-7BFBD30C701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8047-A0FE-46B9-8291-14DCB3E381BD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7654-F071-4C4C-A7D9-961E9CA329A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6781-2A44-4AAD-BB4C-CD9C91A27BE9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02BF-B2D7-4ECA-9710-81152EA21917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31C7E-F4B5-4B68-AA30-B84445760021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4EDED-793D-4F9A-B8B3-7DF953EA1F30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DA325-B8B2-4EA5-B4DC-065DE9D9C9E6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0F60-0E95-4D89-9E24-BB05CC65425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6C2C4-E2C5-4ADE-A4CB-ABBDF08E8EC8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87DA6-C362-48FC-80E1-940F0DEEC4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5D8A-E461-4925-92FA-AB2AE71C2962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DF6E-48C7-4EDD-B822-5701A7F4C603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8287"/>
                </a:solidFill>
              </a:defRPr>
            </a:lvl1pPr>
          </a:lstStyle>
          <a:p>
            <a:fld id="{953B8B21-AA05-40C7-B7DF-ACC7F8671153}" type="datetime1">
              <a:rPr lang="hu-HU" smtClean="0"/>
              <a:pPr/>
              <a:t>2025. 09. 01.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8287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264188" y="6356350"/>
            <a:ext cx="2422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8287"/>
                </a:solidFill>
              </a:defRPr>
            </a:lvl1pPr>
          </a:lstStyle>
          <a:p>
            <a:fld id="{BE444141-70AE-4D6B-97D6-8B67CD6A4CB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63E6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356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356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356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356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356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vizsga.szamalk-szalezi.h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www.facebook.com/SZAMALK.szalezi.tech.szgi/" TargetMode="External"/><Relationship Id="rId7" Type="http://schemas.openxmlformats.org/officeDocument/2006/relationships/hyperlink" Target="https://www.tiktok.com/@szamalkszalezi?_t=8XXoVu85TQj&amp;_r=1" TargetMode="External"/><Relationship Id="rId2" Type="http://schemas.openxmlformats.org/officeDocument/2006/relationships/hyperlink" Target="https://www.szamalk-szalezi.h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channel/UCe7huQNZUKXuSgv-Um5iHLg" TargetMode="External"/><Relationship Id="rId5" Type="http://schemas.openxmlformats.org/officeDocument/2006/relationships/hyperlink" Target="https://www.instagram.com/szamalkszalezi/" TargetMode="External"/><Relationship Id="rId4" Type="http://schemas.openxmlformats.org/officeDocument/2006/relationships/hyperlink" Target="https://www.facebook.com/groups/182523427776284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szamalk-szalezi.hu/e-suli-diakoknak-tanaroknak/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kk.hu/osztondijak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ikk.hu/osztondijak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tananyag.szamalk-szalezi.hu/mod/assign/view.php?id=30118" TargetMode="External"/><Relationship Id="rId2" Type="http://schemas.openxmlformats.org/officeDocument/2006/relationships/hyperlink" Target="https://etananyag.szamalk-szalezi.hu/course/view.php?id=66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tananyag.szamalk-szalezi.hu/mod/assign/view.php?id=30119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hegedush@szamalk-szalezi.hu" TargetMode="External"/><Relationship Id="rId2" Type="http://schemas.openxmlformats.org/officeDocument/2006/relationships/hyperlink" Target="mailto:somogyim@szamalk-szalezi.h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szamalk-szalezi.hu/e-suli-diakoknak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" TargetMode="External"/><Relationship Id="rId2" Type="http://schemas.openxmlformats.org/officeDocument/2006/relationships/hyperlink" Target="https://etananyag.szamalk-szalezi.h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dobe.com/" TargetMode="External"/><Relationship Id="rId5" Type="http://schemas.openxmlformats.org/officeDocument/2006/relationships/hyperlink" Target="https://www.office.com/" TargetMode="External"/><Relationship Id="rId4" Type="http://schemas.openxmlformats.org/officeDocument/2006/relationships/hyperlink" Target="https://vizsga.szamalk-szalezi.h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zalezi-szamalk.e-kreta.h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zalezi-szamalk.e-kreta.h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200562"/>
            <a:ext cx="7772400" cy="518988"/>
          </a:xfrm>
        </p:spPr>
        <p:txBody>
          <a:bodyPr>
            <a:normAutofit fontScale="90000"/>
          </a:bodyPr>
          <a:lstStyle/>
          <a:p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Intézményi rendszerek</a:t>
            </a:r>
            <a:b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2025/2026. tanév</a:t>
            </a:r>
            <a:endParaRPr lang="hu-HU" dirty="0">
              <a:ea typeface="Calibri"/>
              <a:cs typeface="Calibri"/>
            </a:endParaRPr>
          </a:p>
        </p:txBody>
      </p:sp>
      <p:pic>
        <p:nvPicPr>
          <p:cNvPr id="3" name="Kép 2" descr="Kezdőoldal | moodle.e-Learning.eu">
            <a:extLst>
              <a:ext uri="{FF2B5EF4-FFF2-40B4-BE49-F238E27FC236}">
                <a16:creationId xmlns:a16="http://schemas.microsoft.com/office/drawing/2014/main" id="{430EF6E6-E8D1-C47B-C07B-BFE4F68C810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290" y="3620069"/>
            <a:ext cx="2282429" cy="522685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A4C921F1-5379-4742-BE1A-8148E2A9CE3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9247" y="4759670"/>
            <a:ext cx="2619375" cy="1743075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D7A4FBE4-5D84-4B79-8C5E-8BC52A6A771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8255" y="3656075"/>
            <a:ext cx="1743075" cy="1743075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F2C94355-4B84-4C34-B3D0-FFDF6EF1E1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5258" y="3526920"/>
            <a:ext cx="2376369" cy="1360211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D48F0101-BFF0-4E3A-9267-8CF542CE28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9730" y="5173788"/>
            <a:ext cx="2376369" cy="12495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53C16B9-44EA-4689-8761-DD998D49E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4000" cap="all"/>
              <a:t>Igazolások feltöltése gondviselői belépéssel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256350F-74D7-435B-B0B4-5C3F2BBBD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10</a:t>
            </a:fld>
            <a:endParaRPr lang="hu-HU"/>
          </a:p>
        </p:txBody>
      </p:sp>
      <p:pic>
        <p:nvPicPr>
          <p:cNvPr id="13" name="Kép 12">
            <a:extLst>
              <a:ext uri="{FF2B5EF4-FFF2-40B4-BE49-F238E27FC236}">
                <a16:creationId xmlns:a16="http://schemas.microsoft.com/office/drawing/2014/main" id="{47E82BEA-813D-42E1-A174-688672A9B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14211"/>
            <a:ext cx="8229600" cy="453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868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C06905-BAEF-4414-B514-D6D3B84AB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cap="all"/>
              <a:t>Igazolások feltöltése gondviselői belépéssel</a:t>
            </a:r>
            <a:endParaRPr lang="hu-HU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8441BEA-EA73-4AE2-82AE-3A7C2BF65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fontAlgn="base">
              <a:buNone/>
            </a:pPr>
            <a:r>
              <a:rPr lang="hu-HU" b="1"/>
              <a:t>ÜGY NEVE: Tanulói mulasztás igazolása</a:t>
            </a:r>
          </a:p>
          <a:p>
            <a:pPr marL="0" indent="0" fontAlgn="base">
              <a:buNone/>
            </a:pPr>
            <a:r>
              <a:rPr lang="hu-HU" i="1"/>
              <a:t>Ez az ügy akkor indítandó, ha</a:t>
            </a:r>
            <a:endParaRPr lang="hu-HU"/>
          </a:p>
          <a:p>
            <a:pPr fontAlgn="base"/>
            <a:r>
              <a:rPr lang="hu-HU"/>
              <a:t>1. az orvos által kiadott igazolást szeretné eljuttatni az iskolába elektronikusan vagy </a:t>
            </a:r>
            <a:br>
              <a:rPr lang="hu-HU"/>
            </a:br>
            <a:r>
              <a:rPr lang="hu-HU"/>
              <a:t>2. </a:t>
            </a:r>
            <a:r>
              <a:rPr lang="hu-HU" i="1"/>
              <a:t>a szülői igazolása terhére (</a:t>
            </a:r>
            <a:r>
              <a:rPr lang="hu-HU" i="1" err="1"/>
              <a:t>félévente</a:t>
            </a:r>
            <a:r>
              <a:rPr lang="hu-HU" i="1"/>
              <a:t> 5 nap) szeretne a gondviselő benyújtani igazolást vagy</a:t>
            </a:r>
            <a:br>
              <a:rPr lang="hu-HU" i="1"/>
            </a:br>
            <a:r>
              <a:rPr lang="hu-HU" i="1"/>
              <a:t>3. hivatalos távollétet szeretne bejelenteni (pl.: rendőrségi, bírósági igazolás) vagy </a:t>
            </a:r>
            <a:br>
              <a:rPr lang="hu-HU" i="1"/>
            </a:br>
            <a:r>
              <a:rPr lang="hu-HU" i="1"/>
              <a:t>4. iskolai házirendben rögzített egyéb igazolást szeretne benyújtani (minden, ami a többibe nem tartozik bele)</a:t>
            </a:r>
            <a:br>
              <a:rPr lang="hu-HU" i="1"/>
            </a:br>
            <a:r>
              <a:rPr lang="hu-HU" i="1"/>
              <a:t>5. szolgáltatói igazolást szeretne benyújtani (pl.: busz késése miatt)</a:t>
            </a:r>
            <a:br>
              <a:rPr lang="hu-HU" i="1"/>
            </a:br>
            <a:r>
              <a:rPr lang="hu-HU" i="1"/>
              <a:t>6. kikérő birtokában szeretné a mulasztást igazolni.</a:t>
            </a:r>
            <a:endParaRPr lang="hu-HU"/>
          </a:p>
          <a:p>
            <a:pPr marL="0" indent="0" algn="just" fontAlgn="base">
              <a:buNone/>
            </a:pPr>
            <a:r>
              <a:rPr lang="hu-HU"/>
              <a:t>A tanuló adatain túl – melyek automatikusan megjelennek –</a:t>
            </a:r>
            <a:r>
              <a:rPr lang="hu-HU" b="1"/>
              <a:t> kötelező megadni a mulasztás kezdetét és végét</a:t>
            </a:r>
            <a:r>
              <a:rPr lang="hu-HU"/>
              <a:t> valamint ki kell választani, hogy </a:t>
            </a:r>
            <a:r>
              <a:rPr lang="hu-HU" b="1"/>
              <a:t>milyen típusú igazolás</a:t>
            </a:r>
            <a:r>
              <a:rPr lang="hu-HU"/>
              <a:t> benyújtását indítja. Ha orvosi igazolást választ ki, akkor csatolni kell az orvosi igazolást digitalizálva is (legegyszerűbb lefényképezni). A kérelem indoklása, bár nem kötelező, de segítheti annak könnyebb elbírálását.</a:t>
            </a:r>
          </a:p>
          <a:p>
            <a:pPr marL="0" indent="0">
              <a:buNone/>
            </a:pPr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D7EBA2A-E53E-4D8E-BF69-27F171128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7556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A7DC9FB-5F30-40DB-8CB7-3B539E866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cap="all"/>
              <a:t>Igazolások feltöltése gondviselői belépéssel</a:t>
            </a:r>
            <a:endParaRPr lang="hu-HU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A91C4B3-E1B1-4567-9DC7-68F377263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Folyamat nyomon követése</a:t>
            </a:r>
          </a:p>
          <a:p>
            <a:pPr marL="0" indent="0">
              <a:buNone/>
            </a:pPr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2CF42D1-EFB9-45AB-8658-50A96208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12</a:t>
            </a:fld>
            <a:endParaRPr lang="hu-HU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89847F52-B3A1-4A13-BFD8-944CE9313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52" y="2528331"/>
            <a:ext cx="7714695" cy="2669700"/>
          </a:xfrm>
          <a:prstGeom prst="rect">
            <a:avLst/>
          </a:prstGeom>
        </p:spPr>
      </p:pic>
      <p:sp>
        <p:nvSpPr>
          <p:cNvPr id="6" name="Téglalap 5">
            <a:extLst>
              <a:ext uri="{FF2B5EF4-FFF2-40B4-BE49-F238E27FC236}">
                <a16:creationId xmlns:a16="http://schemas.microsoft.com/office/drawing/2014/main" id="{A486E97B-667E-464E-A7DB-F02611EC2DFA}"/>
              </a:ext>
            </a:extLst>
          </p:cNvPr>
          <p:cNvSpPr/>
          <p:nvPr/>
        </p:nvSpPr>
        <p:spPr>
          <a:xfrm>
            <a:off x="732407" y="3256625"/>
            <a:ext cx="1389356" cy="223422"/>
          </a:xfrm>
          <a:prstGeom prst="rect">
            <a:avLst/>
          </a:prstGeom>
          <a:noFill/>
          <a:ln>
            <a:solidFill>
              <a:srgbClr val="DC26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28294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1344760-702A-49BD-82DC-A0170419D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>
                <a:cs typeface="Calibri"/>
              </a:rPr>
              <a:t>ISKOLA INFORMÁCIÓS RENDSZEREI</a:t>
            </a:r>
            <a:endParaRPr lang="hu-HU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00B1D9A-3C99-4381-90AB-A3FECD769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hu-HU">
                <a:cs typeface="Calibri"/>
              </a:rPr>
              <a:t>Felhívjuk figyelmüket a MOODLE oldalról küldött levelek </a:t>
            </a:r>
            <a:r>
              <a:rPr lang="hu-HU" b="1">
                <a:cs typeface="Calibri"/>
              </a:rPr>
              <a:t>nem a saját email címükre, hanem az M365 </a:t>
            </a:r>
            <a:r>
              <a:rPr lang="hu-HU" b="1" err="1">
                <a:cs typeface="Calibri"/>
              </a:rPr>
              <a:t>Copilot</a:t>
            </a:r>
            <a:r>
              <a:rPr lang="hu-HU" b="1">
                <a:cs typeface="Calibri"/>
              </a:rPr>
              <a:t>/Office email fiókjukba küldi.</a:t>
            </a:r>
            <a:r>
              <a:rPr lang="hu-HU">
                <a:cs typeface="Calibri"/>
              </a:rPr>
              <a:t> Ezért kérjünk az Office email fiók folyamatos figyelemmel kísérését, vagy irányítsák át a saját mail fiókjukba.</a:t>
            </a:r>
          </a:p>
          <a:p>
            <a:endParaRPr lang="hu-HU">
              <a:cs typeface="Calibri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E100C96-129B-4556-B6E6-2DDC66380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0052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68E7A55-3BEB-4133-898E-6AA2F3C70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Vizsga Moodle oldal elérése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EF1EFA3-B2A2-4438-9711-C5A3D299C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>
                <a:hlinkClick r:id="rId2"/>
              </a:rPr>
              <a:t>https://vizsga.szamalk-szalezi.hu/</a:t>
            </a:r>
            <a:endParaRPr lang="hu-HU"/>
          </a:p>
          <a:p>
            <a:r>
              <a:rPr lang="hu-HU"/>
              <a:t>Belépés: OM azonosító (7-es kezdődő 11 jegyű szám)</a:t>
            </a:r>
          </a:p>
          <a:p>
            <a:r>
              <a:rPr lang="hu-HU"/>
              <a:t>Jelszó: Szamalk_2025</a:t>
            </a:r>
          </a:p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2699712-651F-41E3-95EA-55FA6F103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14</a:t>
            </a:fld>
            <a:endParaRPr lang="hu-HU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F298BBDD-F52F-4B5D-AB0B-BDF9B6B8B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14" y="4084545"/>
            <a:ext cx="7592772" cy="202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34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5441B8D-EEBF-4EC3-B49D-7399AC875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Vizsga Moodle oldal elérése</a:t>
            </a:r>
          </a:p>
        </p:txBody>
      </p:sp>
      <p:pic>
        <p:nvPicPr>
          <p:cNvPr id="6" name="Tartalom helye 5">
            <a:extLst>
              <a:ext uri="{FF2B5EF4-FFF2-40B4-BE49-F238E27FC236}">
                <a16:creationId xmlns:a16="http://schemas.microsoft.com/office/drawing/2014/main" id="{95172D6D-9DF4-477D-AD44-0A34A65DC5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1512" y="1732002"/>
            <a:ext cx="2619375" cy="2066925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CA26A6DF-CB6C-4B0E-9164-9C6FB83D3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15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C93C7B48-24CA-4C00-8DCE-C15A5EA9B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732002"/>
            <a:ext cx="2484192" cy="2066925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F4544B80-0F30-4502-A680-AA94FF080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32" y="4093717"/>
            <a:ext cx="2343150" cy="2009775"/>
          </a:xfrm>
          <a:prstGeom prst="rect">
            <a:avLst/>
          </a:prstGeom>
        </p:spPr>
      </p:pic>
      <p:sp>
        <p:nvSpPr>
          <p:cNvPr id="3" name="Téglalap 2"/>
          <p:cNvSpPr/>
          <p:nvPr/>
        </p:nvSpPr>
        <p:spPr>
          <a:xfrm>
            <a:off x="1175657" y="1417638"/>
            <a:ext cx="2989943" cy="2515733"/>
          </a:xfrm>
          <a:prstGeom prst="rect">
            <a:avLst/>
          </a:prstGeom>
          <a:noFill/>
          <a:ln>
            <a:solidFill>
              <a:srgbClr val="DC26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1843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944D67A-B952-4778-ADB3-AA5D9378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b="1" cap="all"/>
              <a:t>Számítógépes termek felhasználói fiók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534A3D0-B8B7-4A8E-B73D-0E3D24822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hu-HU" sz="2800"/>
              <a:t>A tanulók számítógép beléptetése, </a:t>
            </a:r>
            <a:r>
              <a:rPr lang="hu-HU" sz="2800" b="1"/>
              <a:t>felhasználói fiókok szerinti egyéni belépés van minden gépteremben</a:t>
            </a:r>
            <a:r>
              <a:rPr lang="hu-HU" sz="2800"/>
              <a:t>. </a:t>
            </a:r>
          </a:p>
          <a:p>
            <a:pPr marL="0" indent="0" algn="just">
              <a:buNone/>
            </a:pPr>
            <a:r>
              <a:rPr lang="hu-HU" sz="2800" b="1"/>
              <a:t>Office fiókkal történik a gép azonosítása</a:t>
            </a:r>
            <a:r>
              <a:rPr lang="hu-HU" sz="2800"/>
              <a:t>, ezért javasolt, hogy a tanulók adott tanórán ugyanabban a tanteremben egy gépnél dolgozzanak, hogy a szinkronizálás/feladat elérés ne okozzon gondot.</a:t>
            </a:r>
          </a:p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344B19C-AA6D-4003-A8F1-5D8DF6878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9647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A5F8794-FFFD-09E4-635E-FCF0DC442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a typeface="Calibri"/>
                <a:cs typeface="Calibri"/>
              </a:rPr>
              <a:t>M365 </a:t>
            </a:r>
            <a:r>
              <a:rPr lang="hu-HU" dirty="0" err="1">
                <a:ea typeface="Calibri"/>
                <a:cs typeface="Calibri"/>
              </a:rPr>
              <a:t>Copilot</a:t>
            </a:r>
          </a:p>
        </p:txBody>
      </p:sp>
      <p:pic>
        <p:nvPicPr>
          <p:cNvPr id="5" name="Tartalom helye 4" descr="A képen szöveg, képernyőkép, szoftver, Számítógépes ikon látható&#10;&#10;Lehet, hogy az AI által létrehozott tartalom helytelen.">
            <a:extLst>
              <a:ext uri="{FF2B5EF4-FFF2-40B4-BE49-F238E27FC236}">
                <a16:creationId xmlns:a16="http://schemas.microsoft.com/office/drawing/2014/main" id="{7F7A90BD-B86D-F2E3-B879-B87BD81677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326" y="1589096"/>
            <a:ext cx="8827889" cy="3083702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D6A79F7-7558-A0E9-D2B4-FE6C59D77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2841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9F6DCB6-D0FC-376C-2064-2E8B37C5B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ea typeface="Calibri"/>
                <a:cs typeface="Calibri"/>
              </a:rPr>
              <a:t>Office levelek átirányítása</a:t>
            </a:r>
            <a:endParaRPr lang="hu-HU" dirty="0" err="1">
              <a:ea typeface="Calibri"/>
              <a:cs typeface="Calibri"/>
            </a:endParaRPr>
          </a:p>
        </p:txBody>
      </p:sp>
      <p:pic>
        <p:nvPicPr>
          <p:cNvPr id="5" name="Tartalom helye 4" descr="A képen szöveg, képernyőkép, szoftver, képernyő látható&#10;&#10;Lehet, hogy az AI által létrehozott tartalom helytelen.">
            <a:extLst>
              <a:ext uri="{FF2B5EF4-FFF2-40B4-BE49-F238E27FC236}">
                <a16:creationId xmlns:a16="http://schemas.microsoft.com/office/drawing/2014/main" id="{1579DFBC-3D43-4C14-BAD0-8923DA26A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270" y="1418340"/>
            <a:ext cx="8229600" cy="960620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41A45E4-6E77-A98D-A4CB-DEAB5A564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18</a:t>
            </a:fld>
            <a:endParaRPr lang="hu-HU"/>
          </a:p>
        </p:txBody>
      </p:sp>
      <p:pic>
        <p:nvPicPr>
          <p:cNvPr id="6" name="Kép 5" descr="A képen szöveg, képernyőkép, Betűtípus, szám látható&#10;&#10;Lehet, hogy az AI által létrehozott tartalom helytelen.">
            <a:extLst>
              <a:ext uri="{FF2B5EF4-FFF2-40B4-BE49-F238E27FC236}">
                <a16:creationId xmlns:a16="http://schemas.microsoft.com/office/drawing/2014/main" id="{B8A919EE-1407-8ACC-97B0-32426C7D2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73" y="2690813"/>
            <a:ext cx="5829301" cy="384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18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878C8DD-D7F0-4103-A006-C9E743332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Közösségi média felületek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292CFD6-76EB-4F04-89D1-715B6A310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>
              <a:buNone/>
            </a:pPr>
            <a:r>
              <a:rPr lang="hu-HU" dirty="0"/>
              <a:t>MOODLE nyitó oldalán elérhető az összes felület:</a:t>
            </a:r>
          </a:p>
          <a:p>
            <a:pPr marL="0" indent="0">
              <a:buNone/>
            </a:pPr>
            <a:endParaRPr lang="hu-HU" dirty="0">
              <a:ea typeface="Calibri"/>
              <a:cs typeface="Calibri"/>
            </a:endParaRPr>
          </a:p>
          <a:p>
            <a:endParaRPr lang="hu-HU"/>
          </a:p>
          <a:p>
            <a:endParaRPr lang="hu-HU"/>
          </a:p>
          <a:p>
            <a:pPr marL="0" indent="0" algn="ctr">
              <a:buNone/>
            </a:pPr>
            <a:endParaRPr lang="hu-H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hu-H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KÖVESSETEK MINKET!</a:t>
            </a:r>
            <a:endParaRPr lang="hu-H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Calibri"/>
            </a:endParaRPr>
          </a:p>
          <a:p>
            <a:r>
              <a:rPr lang="hu-HU" sz="2900" dirty="0"/>
              <a:t>Weboldal: </a:t>
            </a:r>
            <a:r>
              <a:rPr lang="hu-HU" sz="2900" dirty="0">
                <a:hlinkClick r:id="rId2"/>
              </a:rPr>
              <a:t>https://www.szamalk-szalezi.hu/</a:t>
            </a:r>
            <a:endParaRPr lang="hu-HU" sz="2900" dirty="0"/>
          </a:p>
          <a:p>
            <a:r>
              <a:rPr lang="hu-HU" sz="2900" dirty="0"/>
              <a:t>Facebook: </a:t>
            </a:r>
            <a:r>
              <a:rPr lang="hu-HU" sz="2900" dirty="0">
                <a:hlinkClick r:id="rId3"/>
              </a:rPr>
              <a:t>https://www.facebook.com/SZAMALK.szalezi.tech.szgi/</a:t>
            </a:r>
            <a:endParaRPr lang="hu-HU" sz="2900" dirty="0"/>
          </a:p>
          <a:p>
            <a:r>
              <a:rPr lang="hu-HU" sz="2900" dirty="0"/>
              <a:t>Facebook S.O.S csoport: </a:t>
            </a:r>
            <a:r>
              <a:rPr lang="hu-HU" sz="2900" dirty="0">
                <a:hlinkClick r:id="rId4"/>
              </a:rPr>
              <a:t>https://www.facebook.com/groups/1825234277762844</a:t>
            </a:r>
            <a:r>
              <a:rPr lang="hu-HU" sz="2900" dirty="0"/>
              <a:t> </a:t>
            </a:r>
            <a:endParaRPr lang="hu-HU" sz="2900" dirty="0">
              <a:ea typeface="Calibri"/>
              <a:cs typeface="Calibri"/>
            </a:endParaRPr>
          </a:p>
          <a:p>
            <a:r>
              <a:rPr lang="hu-HU" sz="2900" dirty="0"/>
              <a:t>Instagram: </a:t>
            </a:r>
            <a:r>
              <a:rPr lang="hu-HU" sz="2900" dirty="0">
                <a:hlinkClick r:id="rId5"/>
              </a:rPr>
              <a:t>https://www.instagram.com/szamalkszalezi/</a:t>
            </a:r>
            <a:endParaRPr lang="hu-HU" sz="2900" dirty="0"/>
          </a:p>
          <a:p>
            <a:r>
              <a:rPr lang="hu-HU" sz="2900" err="1"/>
              <a:t>Szakonkénti</a:t>
            </a:r>
            <a:r>
              <a:rPr lang="hu-HU" sz="2900" dirty="0"/>
              <a:t> Instagram oldalak</a:t>
            </a:r>
          </a:p>
          <a:p>
            <a:r>
              <a:rPr lang="hu-HU" sz="2900" err="1"/>
              <a:t>Youtube</a:t>
            </a:r>
            <a:r>
              <a:rPr lang="hu-HU" sz="2900" dirty="0"/>
              <a:t>: </a:t>
            </a:r>
            <a:r>
              <a:rPr lang="hu-HU" sz="2900" dirty="0">
                <a:hlinkClick r:id="rId6"/>
              </a:rPr>
              <a:t>https://www.youtube.com/channel/UCe7huQNZUKXuSgv-Um5iHLg</a:t>
            </a:r>
            <a:endParaRPr lang="hu-HU" sz="2900" dirty="0"/>
          </a:p>
          <a:p>
            <a:r>
              <a:rPr lang="hu-HU" sz="2900" dirty="0" err="1"/>
              <a:t>TikTok</a:t>
            </a:r>
            <a:r>
              <a:rPr lang="hu-HU" sz="2900" dirty="0"/>
              <a:t>: </a:t>
            </a:r>
            <a:r>
              <a:rPr lang="hu-HU" sz="2900" dirty="0">
                <a:hlinkClick r:id="rId7"/>
              </a:rPr>
              <a:t>https://www.tiktok.com/@szamalkszalezi?_t=8XXoVu85TQj&amp;_r=1</a:t>
            </a:r>
            <a:endParaRPr lang="hu-HU" sz="2900" dirty="0"/>
          </a:p>
          <a:p>
            <a:endParaRPr lang="hu-HU"/>
          </a:p>
          <a:p>
            <a:endParaRPr lang="hu-HU"/>
          </a:p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5B20604-4BB8-4B5C-AE15-5AE2B8249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19</a:t>
            </a:fld>
            <a:endParaRPr lang="hu-HU"/>
          </a:p>
        </p:txBody>
      </p:sp>
      <p:pic>
        <p:nvPicPr>
          <p:cNvPr id="8" name="Kép 7" descr="A képen szöveg, Betűtípus, képernyőkép, embléma látható&#10;&#10;Lehet, hogy az AI által létrehozott tartalom helytelen.">
            <a:extLst>
              <a:ext uri="{FF2B5EF4-FFF2-40B4-BE49-F238E27FC236}">
                <a16:creationId xmlns:a16="http://schemas.microsoft.com/office/drawing/2014/main" id="{6E425F29-5533-076E-23B3-FF4AB0B183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2369" y="1913346"/>
            <a:ext cx="5781675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54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5786E83-41BE-A15E-09E9-FDAB87B22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>
                <a:ea typeface="Calibri"/>
                <a:cs typeface="Calibri"/>
              </a:rPr>
              <a:t>Intézményi rendszerek elérhetőségei a weboldalon</a:t>
            </a:r>
            <a:endParaRPr lang="hu-HU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D24E32C-6528-5FF7-C3BE-4D7CD3EF3B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7644" y="1416756"/>
            <a:ext cx="4038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hu-HU">
              <a:ea typeface="+mn-lt"/>
              <a:cs typeface="+mn-lt"/>
            </a:endParaRPr>
          </a:p>
          <a:p>
            <a:pPr marL="0" indent="0">
              <a:buNone/>
            </a:pPr>
            <a:endParaRPr lang="hu-HU">
              <a:ea typeface="+mn-lt"/>
              <a:cs typeface="+mn-lt"/>
            </a:endParaRPr>
          </a:p>
          <a:p>
            <a:pPr marL="0" indent="0">
              <a:buNone/>
            </a:pPr>
            <a:r>
              <a:rPr lang="hu-HU">
                <a:ea typeface="+mn-lt"/>
                <a:cs typeface="+mn-lt"/>
                <a:hlinkClick r:id="rId2"/>
              </a:rPr>
              <a:t>https://www.szamalk-szalezi.hu/e-suli-diakoknak-tanaroknak/</a:t>
            </a:r>
            <a:endParaRPr lang="hu-HU">
              <a:ea typeface="+mn-lt"/>
              <a:cs typeface="+mn-lt"/>
            </a:endParaRPr>
          </a:p>
          <a:p>
            <a:endParaRPr lang="hu-HU">
              <a:ea typeface="Calibri"/>
              <a:cs typeface="Calibri"/>
            </a:endParaRPr>
          </a:p>
        </p:txBody>
      </p:sp>
      <p:pic>
        <p:nvPicPr>
          <p:cNvPr id="6" name="Tartalom helye 5" descr="A képen szöveg, képernyőkép, Weblap, Webhely látható&#10;&#10;Lehet, hogy az AI által létrehozott tartalom helytelen.">
            <a:extLst>
              <a:ext uri="{FF2B5EF4-FFF2-40B4-BE49-F238E27FC236}">
                <a16:creationId xmlns:a16="http://schemas.microsoft.com/office/drawing/2014/main" id="{F268D6F6-D3BD-A875-9543-DCF291AE43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1413894"/>
            <a:ext cx="4038600" cy="4277685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C3012D2-1396-EC17-6F09-B063E3417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6840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>
                <a:solidFill>
                  <a:schemeClr val="accent1">
                    <a:lumMod val="50000"/>
                  </a:schemeClr>
                </a:solidFill>
              </a:rPr>
              <a:t>ALAPSZABÁLYOK - HÁZIREND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 algn="just">
              <a:buNone/>
            </a:pPr>
            <a:r>
              <a:rPr lang="hu-HU" b="1" u="sng" dirty="0">
                <a:solidFill>
                  <a:srgbClr val="FF0000"/>
                </a:solidFill>
              </a:rPr>
              <a:t>Amennyiben nem adja le az igazolást a megadott napig (8 nap) és  túllépi a 6 óra igazolatlan órát, akkor ösztöndíját egész tanévre elveszíti. </a:t>
            </a:r>
            <a:endParaRPr lang="hu-HU">
              <a:ea typeface="Calibri"/>
              <a:cs typeface="Calibri"/>
            </a:endParaRPr>
          </a:p>
          <a:p>
            <a:pPr marL="0" indent="0" algn="just">
              <a:buNone/>
            </a:pPr>
            <a:r>
              <a:rPr lang="hu-HU" b="1" u="sng" dirty="0">
                <a:solidFill>
                  <a:srgbClr val="FF0000"/>
                </a:solidFill>
                <a:ea typeface="Calibri"/>
                <a:cs typeface="Calibri"/>
              </a:rPr>
              <a:t>"Az adott tanév hátralévő részében nem részesülhet ösztöndíjban a tanuló, ha az igazolatlan mulasztása meghaladja a hat foglalkozást."</a:t>
            </a:r>
            <a:endParaRPr lang="hu-HU" dirty="0"/>
          </a:p>
          <a:p>
            <a:pPr marL="0" indent="0" algn="just">
              <a:buNone/>
            </a:pPr>
            <a:r>
              <a:rPr lang="hu-HU" b="1" u="sng">
                <a:solidFill>
                  <a:srgbClr val="FF0000"/>
                </a:solidFill>
              </a:rPr>
              <a:t>Ha jogosulatlanul veszi fel az ösztöndíjat, akkor visszafizetési kötelezettsége lesz. 8 napon belül be kell jelenti, ha változás van a tanulói adatokban pl. szakmát szerez a képzése alatt máshol.)  </a:t>
            </a:r>
          </a:p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9087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cap="all"/>
              <a:t>Ösztöndíj</a:t>
            </a:r>
            <a:endParaRPr lang="en-GB" b="1" cap="all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just">
              <a:buNone/>
            </a:pPr>
            <a:r>
              <a:rPr lang="hu-HU" dirty="0"/>
              <a:t>Az első szakmás technikumi tanulók ösztöndíjra jogosultak! </a:t>
            </a:r>
          </a:p>
          <a:p>
            <a:pPr marL="0" indent="0" algn="just">
              <a:buNone/>
            </a:pPr>
            <a:r>
              <a:rPr lang="hu-HU" dirty="0">
                <a:solidFill>
                  <a:srgbClr val="FF0000"/>
                </a:solidFill>
              </a:rPr>
              <a:t>Az ösztöndíj folyósítása hiányzáshoz kötött, mértéke pedig tanulási szakaszonként változik.</a:t>
            </a:r>
            <a:endParaRPr lang="hu-HU" dirty="0">
              <a:solidFill>
                <a:srgbClr val="FF0000"/>
              </a:solidFill>
              <a:cs typeface="Calibri"/>
            </a:endParaRPr>
          </a:p>
          <a:p>
            <a:pPr marL="0" indent="0" algn="just">
              <a:buNone/>
            </a:pPr>
            <a:r>
              <a:rPr lang="hu-HU" dirty="0"/>
              <a:t>A jogosultág egész tanévre megszűnik, ha az </a:t>
            </a:r>
            <a:r>
              <a:rPr lang="hu-HU" dirty="0">
                <a:solidFill>
                  <a:srgbClr val="FF0000"/>
                </a:solidFill>
              </a:rPr>
              <a:t>igazolatlan tanórák száma meghaladja a hat foglalkozást</a:t>
            </a:r>
            <a:r>
              <a:rPr lang="hu-HU" dirty="0"/>
              <a:t>.</a:t>
            </a:r>
            <a:endParaRPr lang="hu-HU" dirty="0">
              <a:cs typeface="Calibri"/>
            </a:endParaRPr>
          </a:p>
          <a:p>
            <a:pPr marL="0" indent="0" algn="just">
              <a:buNone/>
            </a:pPr>
            <a:r>
              <a:rPr lang="hu-HU" dirty="0"/>
              <a:t>Mértéke: első félév: 8000 Ft / hó, második félév (márciustól, sikeres ágazati vizsgát követően) </a:t>
            </a:r>
            <a:br>
              <a:rPr lang="hu-HU" dirty="0"/>
            </a:br>
            <a:r>
              <a:rPr lang="hu-HU" dirty="0"/>
              <a:t>16.000 Ft     </a:t>
            </a:r>
            <a:endParaRPr lang="en-GB" dirty="0">
              <a:cs typeface="Calibri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4361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E94DDC7-865D-7958-2031-6F12310D6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cap="all" dirty="0">
                <a:ea typeface="Calibri"/>
                <a:cs typeface="Calibri"/>
              </a:rPr>
              <a:t>Ösztöndíj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D1D16D9-419A-742E-D8D7-251319C63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r>
              <a:rPr lang="hu-HU" sz="3000" dirty="0"/>
              <a:t> Az ösztöndíjat minden hónap </a:t>
            </a:r>
            <a:r>
              <a:rPr lang="hu-HU" sz="3000" b="1" dirty="0"/>
              <a:t>huszonnyolcadik napjáig kell átutalni</a:t>
            </a:r>
            <a:r>
              <a:rPr lang="hu-HU" sz="3000" dirty="0"/>
              <a:t> azzal, hogy a </a:t>
            </a:r>
            <a:r>
              <a:rPr lang="hu-HU" sz="3000" b="1" dirty="0"/>
              <a:t>tanév első két hónapjára járó ösztöndíj, illetve támogatás a második hónapban egy összegben kerül átutalásra, a július és augusztus hónapra járó ösztöndíj, illetve támogatás a június hónapban járó ösztöndíjjal, illetve támogatással egy időben kerül átutalásra.</a:t>
            </a:r>
            <a:endParaRPr lang="hu-HU" b="1">
              <a:ea typeface="Calibri"/>
              <a:cs typeface="Calibri"/>
            </a:endParaRP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EDCB5B8-9BD6-A1E0-E50E-B5544D8F5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19134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A160BD-5E13-4779-9385-B39080D7E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b="1" cap="all"/>
              <a:t>A tanuló nem részesülhet ösztöndíjban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0D2FEC7-D480-49B5-B626-D53C02AE9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hu-HU" dirty="0"/>
              <a:t>amennyiben évfolyamismétlésre kötelezték, a megismételt évfolyamon;</a:t>
            </a:r>
          </a:p>
          <a:p>
            <a:pPr algn="just"/>
            <a:r>
              <a:rPr lang="hu-HU" dirty="0"/>
              <a:t>az adott tanév hátralévő részében, amennyiben igazolatlan mulasztásainak száma meghaladja a 6 foglalkozást;</a:t>
            </a:r>
            <a:endParaRPr lang="hu-HU" dirty="0">
              <a:ea typeface="Calibri"/>
              <a:cs typeface="Calibri"/>
            </a:endParaRPr>
          </a:p>
          <a:p>
            <a:pPr algn="just"/>
            <a:r>
              <a:rPr lang="hu-HU" dirty="0"/>
              <a:t>ha szakképzési munkaszerződéssel duális szakmai oktatásban vesz részt,</a:t>
            </a:r>
            <a:endParaRPr lang="hu-HU" dirty="0">
              <a:ea typeface="Calibri"/>
              <a:cs typeface="Calibri"/>
            </a:endParaRPr>
          </a:p>
          <a:p>
            <a:pPr algn="just"/>
            <a:r>
              <a:rPr lang="hu-HU" dirty="0"/>
              <a:t>a tanulói jogviszony szünetelése esetén.</a:t>
            </a:r>
            <a:endParaRPr lang="hu-HU" dirty="0">
              <a:ea typeface="Calibri"/>
              <a:cs typeface="Calibri"/>
            </a:endParaRPr>
          </a:p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B502571-CCDF-4E54-A81D-B86271BA8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4406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/>
              <a:t>2/14 évfolyamon az ösztöndíj mértéke tanulmányi átlaghoz kötött</a:t>
            </a:r>
            <a:endParaRPr lang="en-GB" b="1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pPr algn="just"/>
            <a:r>
              <a:rPr lang="hu-HU" b="1" u="sng">
                <a:solidFill>
                  <a:srgbClr val="FF0000"/>
                </a:solidFill>
              </a:rPr>
              <a:t>A m</a:t>
            </a:r>
            <a:r>
              <a:rPr lang="en-GB" b="1" u="sng" err="1">
                <a:solidFill>
                  <a:srgbClr val="FF0000"/>
                </a:solidFill>
              </a:rPr>
              <a:t>egelőző</a:t>
            </a:r>
            <a:r>
              <a:rPr lang="en-GB" b="1" u="sng">
                <a:solidFill>
                  <a:srgbClr val="FF0000"/>
                </a:solidFill>
              </a:rPr>
              <a:t> </a:t>
            </a:r>
            <a:r>
              <a:rPr lang="en-GB" b="1" u="sng" err="1">
                <a:solidFill>
                  <a:srgbClr val="FF0000"/>
                </a:solidFill>
              </a:rPr>
              <a:t>tanév</a:t>
            </a:r>
            <a:r>
              <a:rPr lang="en-GB" b="1" u="sng">
                <a:solidFill>
                  <a:srgbClr val="FF0000"/>
                </a:solidFill>
              </a:rPr>
              <a:t> </a:t>
            </a:r>
            <a:r>
              <a:rPr lang="en-GB" b="1" u="sng" err="1">
                <a:solidFill>
                  <a:srgbClr val="FF0000"/>
                </a:solidFill>
              </a:rPr>
              <a:t>év</a:t>
            </a:r>
            <a:r>
              <a:rPr lang="en-GB" b="1" u="sng">
                <a:solidFill>
                  <a:srgbClr val="FF0000"/>
                </a:solidFill>
              </a:rPr>
              <a:t> </a:t>
            </a:r>
            <a:r>
              <a:rPr lang="en-GB" b="1" u="sng" err="1">
                <a:solidFill>
                  <a:srgbClr val="FF0000"/>
                </a:solidFill>
              </a:rPr>
              <a:t>végi</a:t>
            </a:r>
            <a:r>
              <a:rPr lang="en-GB" b="1" u="sng">
                <a:solidFill>
                  <a:srgbClr val="FF0000"/>
                </a:solidFill>
              </a:rPr>
              <a:t> </a:t>
            </a:r>
            <a:r>
              <a:rPr lang="en-GB" b="1" u="sng" err="1">
                <a:solidFill>
                  <a:srgbClr val="FF0000"/>
                </a:solidFill>
              </a:rPr>
              <a:t>minősítésében</a:t>
            </a:r>
            <a:r>
              <a:rPr lang="en-GB" b="1" u="sng">
                <a:solidFill>
                  <a:srgbClr val="FF0000"/>
                </a:solidFill>
              </a:rPr>
              <a:t> </a:t>
            </a:r>
            <a:r>
              <a:rPr lang="en-GB" err="1"/>
              <a:t>kapott</a:t>
            </a:r>
            <a:r>
              <a:rPr lang="en-GB"/>
              <a:t> </a:t>
            </a:r>
            <a:r>
              <a:rPr lang="en-GB" err="1"/>
              <a:t>osztályzatok</a:t>
            </a:r>
            <a:r>
              <a:rPr lang="en-GB"/>
              <a:t> </a:t>
            </a:r>
            <a:r>
              <a:rPr lang="en-GB" err="1"/>
              <a:t>átlaga</a:t>
            </a:r>
            <a:r>
              <a:rPr lang="en-GB"/>
              <a:t> 2,00–2,99 </a:t>
            </a:r>
            <a:r>
              <a:rPr lang="en-GB" err="1"/>
              <a:t>között</a:t>
            </a:r>
            <a:r>
              <a:rPr lang="en-GB"/>
              <a:t> van </a:t>
            </a:r>
          </a:p>
          <a:p>
            <a:pPr marL="0" indent="0" algn="ctr">
              <a:buNone/>
            </a:pPr>
            <a:r>
              <a:rPr lang="en-GB"/>
              <a:t>8 0</a:t>
            </a:r>
            <a:r>
              <a:rPr lang="hu-HU"/>
              <a:t>0</a:t>
            </a:r>
            <a:r>
              <a:rPr lang="en-GB"/>
              <a:t>0.-Ft</a:t>
            </a:r>
            <a:r>
              <a:rPr lang="hu-HU"/>
              <a:t> /hó</a:t>
            </a:r>
            <a:endParaRPr lang="en-GB">
              <a:cs typeface="Calibri"/>
            </a:endParaRPr>
          </a:p>
          <a:p>
            <a:pPr algn="just"/>
            <a:r>
              <a:rPr lang="hu-HU"/>
              <a:t>A </a:t>
            </a:r>
            <a:r>
              <a:rPr lang="hu-HU" err="1"/>
              <a:t>me</a:t>
            </a:r>
            <a:r>
              <a:rPr lang="en-GB" err="1"/>
              <a:t>gelőző</a:t>
            </a:r>
            <a:r>
              <a:rPr lang="en-GB"/>
              <a:t> </a:t>
            </a:r>
            <a:r>
              <a:rPr lang="en-GB" err="1"/>
              <a:t>tanév</a:t>
            </a:r>
            <a:r>
              <a:rPr lang="en-GB"/>
              <a:t> </a:t>
            </a:r>
            <a:r>
              <a:rPr lang="en-GB" err="1"/>
              <a:t>év</a:t>
            </a:r>
            <a:r>
              <a:rPr lang="en-GB"/>
              <a:t> </a:t>
            </a:r>
            <a:r>
              <a:rPr lang="en-GB" err="1"/>
              <a:t>végi</a:t>
            </a:r>
            <a:r>
              <a:rPr lang="en-GB"/>
              <a:t> </a:t>
            </a:r>
            <a:r>
              <a:rPr lang="en-GB" err="1"/>
              <a:t>minősítésében</a:t>
            </a:r>
            <a:r>
              <a:rPr lang="en-GB"/>
              <a:t> </a:t>
            </a:r>
            <a:r>
              <a:rPr lang="en-GB" err="1"/>
              <a:t>kapott</a:t>
            </a:r>
            <a:r>
              <a:rPr lang="en-GB"/>
              <a:t> </a:t>
            </a:r>
            <a:r>
              <a:rPr lang="en-GB" err="1"/>
              <a:t>osztályzatok</a:t>
            </a:r>
            <a:r>
              <a:rPr lang="en-GB"/>
              <a:t> </a:t>
            </a:r>
            <a:r>
              <a:rPr lang="en-GB" err="1"/>
              <a:t>átlaga</a:t>
            </a:r>
            <a:r>
              <a:rPr lang="en-GB"/>
              <a:t> 3,00–3,99 </a:t>
            </a:r>
            <a:r>
              <a:rPr lang="en-GB" err="1"/>
              <a:t>között</a:t>
            </a:r>
            <a:r>
              <a:rPr lang="en-GB"/>
              <a:t> van </a:t>
            </a:r>
            <a:endParaRPr lang="hu-HU">
              <a:cs typeface="Calibri"/>
            </a:endParaRPr>
          </a:p>
          <a:p>
            <a:pPr marL="0" lvl="0" indent="0" algn="ctr">
              <a:buNone/>
            </a:pPr>
            <a:r>
              <a:rPr lang="en-GB"/>
              <a:t>2</a:t>
            </a:r>
            <a:r>
              <a:rPr lang="hu-HU"/>
              <a:t>5</a:t>
            </a:r>
            <a:r>
              <a:rPr lang="en-GB"/>
              <a:t> </a:t>
            </a:r>
            <a:r>
              <a:rPr lang="hu-HU"/>
              <a:t>00</a:t>
            </a:r>
            <a:r>
              <a:rPr lang="en-GB"/>
              <a:t>0.-Ft</a:t>
            </a:r>
            <a:r>
              <a:rPr lang="hu-HU"/>
              <a:t> /hó</a:t>
            </a:r>
            <a:endParaRPr lang="en-GB">
              <a:cs typeface="Calibri"/>
            </a:endParaRPr>
          </a:p>
          <a:p>
            <a:pPr lvl="0" algn="just"/>
            <a:r>
              <a:rPr lang="hu-HU"/>
              <a:t>A</a:t>
            </a:r>
            <a:r>
              <a:rPr lang="en-GB"/>
              <a:t> </a:t>
            </a:r>
            <a:r>
              <a:rPr lang="en-GB" err="1"/>
              <a:t>megelőző</a:t>
            </a:r>
            <a:r>
              <a:rPr lang="en-GB"/>
              <a:t> </a:t>
            </a:r>
            <a:r>
              <a:rPr lang="en-GB" err="1"/>
              <a:t>tanév</a:t>
            </a:r>
            <a:r>
              <a:rPr lang="en-GB"/>
              <a:t> </a:t>
            </a:r>
            <a:r>
              <a:rPr lang="en-GB" err="1"/>
              <a:t>év</a:t>
            </a:r>
            <a:r>
              <a:rPr lang="en-GB"/>
              <a:t> </a:t>
            </a:r>
            <a:r>
              <a:rPr lang="en-GB" err="1"/>
              <a:t>végi</a:t>
            </a:r>
            <a:r>
              <a:rPr lang="en-GB"/>
              <a:t> </a:t>
            </a:r>
            <a:r>
              <a:rPr lang="en-GB" err="1"/>
              <a:t>minősítésében</a:t>
            </a:r>
            <a:r>
              <a:rPr lang="en-GB"/>
              <a:t> </a:t>
            </a:r>
            <a:r>
              <a:rPr lang="en-GB" err="1"/>
              <a:t>kapott</a:t>
            </a:r>
            <a:r>
              <a:rPr lang="en-GB"/>
              <a:t> </a:t>
            </a:r>
            <a:r>
              <a:rPr lang="en-GB" err="1"/>
              <a:t>osztályzatok</a:t>
            </a:r>
            <a:r>
              <a:rPr lang="en-GB"/>
              <a:t> </a:t>
            </a:r>
            <a:r>
              <a:rPr lang="en-GB" err="1"/>
              <a:t>átlaga</a:t>
            </a:r>
            <a:r>
              <a:rPr lang="en-GB"/>
              <a:t> 4,00–4,49 </a:t>
            </a:r>
            <a:r>
              <a:rPr lang="en-GB" err="1"/>
              <a:t>között</a:t>
            </a:r>
            <a:r>
              <a:rPr lang="en-GB"/>
              <a:t> van </a:t>
            </a:r>
            <a:endParaRPr lang="hu-HU">
              <a:cs typeface="Calibri"/>
            </a:endParaRPr>
          </a:p>
          <a:p>
            <a:pPr marL="0" lvl="0" indent="0" algn="ctr">
              <a:buNone/>
            </a:pPr>
            <a:r>
              <a:rPr lang="en-GB"/>
              <a:t>4</a:t>
            </a:r>
            <a:r>
              <a:rPr lang="hu-HU"/>
              <a:t>2</a:t>
            </a:r>
            <a:r>
              <a:rPr lang="en-GB"/>
              <a:t> </a:t>
            </a:r>
            <a:r>
              <a:rPr lang="hu-HU"/>
              <a:t>000</a:t>
            </a:r>
            <a:r>
              <a:rPr lang="en-GB"/>
              <a:t>.-Ft</a:t>
            </a:r>
            <a:r>
              <a:rPr lang="hu-HU"/>
              <a:t> /hó</a:t>
            </a:r>
            <a:endParaRPr lang="en-GB">
              <a:cs typeface="Calibri"/>
            </a:endParaRPr>
          </a:p>
          <a:p>
            <a:pPr lvl="0" algn="just"/>
            <a:r>
              <a:rPr lang="hu-HU"/>
              <a:t>A</a:t>
            </a:r>
            <a:r>
              <a:rPr lang="en-GB"/>
              <a:t> </a:t>
            </a:r>
            <a:r>
              <a:rPr lang="en-GB" err="1"/>
              <a:t>megelőző</a:t>
            </a:r>
            <a:r>
              <a:rPr lang="en-GB"/>
              <a:t> </a:t>
            </a:r>
            <a:r>
              <a:rPr lang="en-GB" err="1"/>
              <a:t>tanév</a:t>
            </a:r>
            <a:r>
              <a:rPr lang="en-GB"/>
              <a:t> </a:t>
            </a:r>
            <a:r>
              <a:rPr lang="en-GB" err="1"/>
              <a:t>év</a:t>
            </a:r>
            <a:r>
              <a:rPr lang="en-GB"/>
              <a:t> </a:t>
            </a:r>
            <a:r>
              <a:rPr lang="en-GB" err="1"/>
              <a:t>végi</a:t>
            </a:r>
            <a:r>
              <a:rPr lang="en-GB"/>
              <a:t> </a:t>
            </a:r>
            <a:r>
              <a:rPr lang="en-GB" err="1"/>
              <a:t>minősítésében</a:t>
            </a:r>
            <a:r>
              <a:rPr lang="en-GB"/>
              <a:t> </a:t>
            </a:r>
            <a:r>
              <a:rPr lang="en-GB" err="1"/>
              <a:t>kapott</a:t>
            </a:r>
            <a:r>
              <a:rPr lang="en-GB"/>
              <a:t> </a:t>
            </a:r>
            <a:r>
              <a:rPr lang="en-GB" err="1"/>
              <a:t>osztályzatok</a:t>
            </a:r>
            <a:r>
              <a:rPr lang="en-GB"/>
              <a:t> </a:t>
            </a:r>
            <a:r>
              <a:rPr lang="en-GB" err="1"/>
              <a:t>átlaga</a:t>
            </a:r>
            <a:r>
              <a:rPr lang="en-GB"/>
              <a:t> 4,49 </a:t>
            </a:r>
            <a:r>
              <a:rPr lang="en-GB" err="1"/>
              <a:t>fölött</a:t>
            </a:r>
            <a:r>
              <a:rPr lang="en-GB"/>
              <a:t> van </a:t>
            </a:r>
            <a:endParaRPr lang="hu-HU">
              <a:cs typeface="Calibri"/>
            </a:endParaRPr>
          </a:p>
          <a:p>
            <a:pPr marL="0" lvl="0" indent="0" algn="ctr">
              <a:buNone/>
            </a:pPr>
            <a:r>
              <a:rPr lang="en-GB"/>
              <a:t>5</a:t>
            </a:r>
            <a:r>
              <a:rPr lang="hu-HU"/>
              <a:t>9</a:t>
            </a:r>
            <a:r>
              <a:rPr lang="en-GB"/>
              <a:t> </a:t>
            </a:r>
            <a:r>
              <a:rPr lang="hu-HU"/>
              <a:t>000</a:t>
            </a:r>
            <a:r>
              <a:rPr lang="en-GB"/>
              <a:t>.-Ft</a:t>
            </a:r>
            <a:r>
              <a:rPr lang="hu-HU"/>
              <a:t> /hó</a:t>
            </a:r>
          </a:p>
          <a:p>
            <a:pPr marL="0" lvl="0" indent="0" algn="ctr">
              <a:buNone/>
            </a:pPr>
            <a:r>
              <a:rPr lang="en-GB">
                <a:cs typeface="Calibri"/>
                <a:hlinkClick r:id="rId2"/>
              </a:rPr>
              <a:t>https://ikk.hu/osztondijak</a:t>
            </a:r>
            <a:r>
              <a:rPr lang="hu-HU">
                <a:cs typeface="Calibri"/>
              </a:rPr>
              <a:t> </a:t>
            </a:r>
            <a:endParaRPr lang="en-GB">
              <a:cs typeface="Calibri"/>
            </a:endParaRPr>
          </a:p>
          <a:p>
            <a:pPr marL="0" indent="0" algn="just">
              <a:buNone/>
            </a:pPr>
            <a:endParaRPr lang="en-GB">
              <a:cs typeface="Calibri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6012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cap="all" err="1"/>
              <a:t>Pályakezdési</a:t>
            </a:r>
            <a:r>
              <a:rPr lang="en-GB" b="1" cap="all"/>
              <a:t> </a:t>
            </a:r>
            <a:r>
              <a:rPr lang="en-GB" b="1" cap="all" err="1"/>
              <a:t>juttatás</a:t>
            </a:r>
            <a:r>
              <a:rPr lang="en-GB" b="1" cap="all"/>
              <a:t>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hu-HU"/>
              <a:t>A szakma megszerzését követően az adott szakmai vizsgaidőszak utolsó napjától számított hatvan napon belül kell átutalni. (augusztus 20-a után volt az utalás.)</a:t>
            </a:r>
          </a:p>
          <a:p>
            <a:pPr marL="0" indent="0" algn="just">
              <a:buNone/>
            </a:pPr>
            <a:endParaRPr lang="hu-HU"/>
          </a:p>
          <a:p>
            <a:pPr marL="0" indent="0" algn="just">
              <a:buNone/>
            </a:pPr>
            <a:endParaRPr lang="hu-HU"/>
          </a:p>
          <a:p>
            <a:pPr marL="0" indent="0" algn="just">
              <a:buNone/>
            </a:pPr>
            <a:endParaRPr lang="hu-HU"/>
          </a:p>
          <a:p>
            <a:pPr marL="0" indent="0" algn="just">
              <a:buNone/>
            </a:pPr>
            <a:endParaRPr lang="hu-HU" sz="2200"/>
          </a:p>
          <a:p>
            <a:pPr marL="0" indent="0" algn="ctr">
              <a:buNone/>
            </a:pPr>
            <a:endParaRPr lang="hu-HU">
              <a:hlinkClick r:id="rId2"/>
            </a:endParaRPr>
          </a:p>
          <a:p>
            <a:pPr marL="0" indent="0" algn="ctr">
              <a:buNone/>
            </a:pPr>
            <a:r>
              <a:rPr lang="en-GB">
                <a:hlinkClick r:id="rId2"/>
              </a:rPr>
              <a:t>https://ikk.hu/osztondijak</a:t>
            </a:r>
            <a:r>
              <a:rPr lang="hu-HU"/>
              <a:t> </a:t>
            </a:r>
            <a:endParaRPr lang="en-GB"/>
          </a:p>
          <a:p>
            <a:pPr marL="0" indent="0">
              <a:buNone/>
            </a:pPr>
            <a:endParaRPr lang="en-GB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25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021" y="3167403"/>
            <a:ext cx="71247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28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/>
              <a:t>TVSZ - TANULMÁNYOK ÉRTÉKELÉSE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u-HU" b="1"/>
              <a:t>Tanulmányaid sikeres zárása: </a:t>
            </a:r>
          </a:p>
          <a:p>
            <a:pPr algn="just"/>
            <a:r>
              <a:rPr lang="hu-HU"/>
              <a:t>Folyamatos évközi értékelés → tantárgyi jegy → </a:t>
            </a:r>
            <a:r>
              <a:rPr lang="hu-HU" b="1"/>
              <a:t>KRÉTA</a:t>
            </a:r>
          </a:p>
          <a:p>
            <a:pPr marL="0" indent="0" algn="just">
              <a:buNone/>
            </a:pPr>
            <a:r>
              <a:rPr lang="hu-HU" b="1"/>
              <a:t>Sikertelen félévi érdemjegy esetén: </a:t>
            </a:r>
            <a:endParaRPr lang="hu-HU"/>
          </a:p>
          <a:p>
            <a:pPr algn="just"/>
            <a:r>
              <a:rPr lang="hu-HU" b="1"/>
              <a:t>Pótló vagy javító vizsga: augusztusban</a:t>
            </a:r>
          </a:p>
          <a:p>
            <a:pPr marL="354013" indent="0" algn="just">
              <a:buNone/>
            </a:pPr>
            <a:r>
              <a:rPr lang="hu-HU"/>
              <a:t>Ha a pótvizsgák után az elégtelen osztályzatok száma &lt;=3. </a:t>
            </a:r>
          </a:p>
          <a:p>
            <a:pPr marL="354013" algn="just"/>
            <a:r>
              <a:rPr lang="hu-HU" b="1"/>
              <a:t>Osztályozó vizsga: </a:t>
            </a:r>
            <a:r>
              <a:rPr lang="hu-HU"/>
              <a:t>(3 tagú bizottság előtt) akár félévente is lehet</a:t>
            </a:r>
            <a:endParaRPr lang="hu-HU" b="1"/>
          </a:p>
          <a:p>
            <a:pPr marL="354013" indent="0" algn="just">
              <a:buNone/>
            </a:pPr>
            <a:r>
              <a:rPr lang="hu-HU"/>
              <a:t>Hiányzás &gt;= elméleti tárgy 30%, gyakorlati tárgy 20% vagy a hiányzások miatt nem osztályozható valaki egy tárgyból</a:t>
            </a:r>
          </a:p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392688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/>
              <a:t>TANULMÁNYI MENTESSÉGEK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u-HU" sz="2800" b="1"/>
              <a:t>Felmentés</a:t>
            </a:r>
          </a:p>
          <a:p>
            <a:pPr lvl="1" algn="just"/>
            <a:r>
              <a:rPr lang="hu-HU" sz="2400"/>
              <a:t>Korábbi dokumentumok vagy tudásmérés alapján</a:t>
            </a:r>
          </a:p>
          <a:p>
            <a:pPr lvl="1" algn="just"/>
            <a:r>
              <a:rPr lang="hu-HU" sz="2400"/>
              <a:t>teljes (FM), vagy részleges (vizsgaköteles) lehet</a:t>
            </a:r>
          </a:p>
          <a:p>
            <a:pPr lvl="1" algn="just"/>
            <a:r>
              <a:rPr lang="hu-HU" sz="2400"/>
              <a:t>SNI, BTMN az osztályzás módjának megváltoztatását (pl. írásbeli helyett szóbeli)</a:t>
            </a:r>
          </a:p>
          <a:p>
            <a:pPr lvl="1" algn="just"/>
            <a:r>
              <a:rPr lang="hu-HU" sz="2400"/>
              <a:t>A felmentés nem jelent mentességet az értékelés alól!!!</a:t>
            </a:r>
          </a:p>
          <a:p>
            <a:pPr marL="0" lvl="1" indent="0" algn="just">
              <a:buNone/>
            </a:pPr>
            <a:endParaRPr lang="hu-HU" sz="2400" b="1"/>
          </a:p>
          <a:p>
            <a:pPr marL="0" lvl="1" indent="0" algn="just">
              <a:buNone/>
            </a:pPr>
            <a:r>
              <a:rPr lang="hu-HU" sz="2400" b="1"/>
              <a:t>Kérelmet a </a:t>
            </a:r>
            <a:r>
              <a:rPr lang="hu-HU" sz="2400"/>
              <a:t>Moodle rendszerből lehet letölteni: </a:t>
            </a:r>
            <a:r>
              <a:rPr lang="hu-HU" sz="2400">
                <a:hlinkClick r:id="rId2" tooltip="Munkatársak, kérelmek, iskolánk szolgáltatásai"/>
              </a:rPr>
              <a:t>Munkatársak, kérelmek, iskolánk szolgáltatásai</a:t>
            </a:r>
            <a:r>
              <a:rPr lang="hu-HU" sz="2400"/>
              <a:t> </a:t>
            </a:r>
            <a:r>
              <a:rPr lang="hu-HU"/>
              <a:t>kurzusban – </a:t>
            </a:r>
            <a:r>
              <a:rPr lang="hu-HU">
                <a:solidFill>
                  <a:srgbClr val="FF0000"/>
                </a:solidFill>
              </a:rPr>
              <a:t>2025. szeptember 10-ig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hu-HU" sz="2400"/>
              <a:t>Felmentési kérelmek: </a:t>
            </a:r>
            <a:r>
              <a:rPr lang="hu-HU" sz="2400">
                <a:hlinkClick r:id="rId3"/>
              </a:rPr>
              <a:t>https://etananyag.szamalk-szalezi.hu/mod/assign/view.php?id=30118</a:t>
            </a:r>
            <a:r>
              <a:rPr lang="hu-HU" sz="2400"/>
              <a:t> 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hu-HU" sz="2400"/>
              <a:t>Szociális kérelem: </a:t>
            </a:r>
            <a:r>
              <a:rPr lang="hu-HU" sz="2400">
                <a:hlinkClick r:id="rId4"/>
              </a:rPr>
              <a:t>https://etananyag.szamalk-szalezi.hu/mod/assign/view.php?id=30119</a:t>
            </a:r>
            <a:r>
              <a:rPr lang="hu-HU" sz="2400"/>
              <a:t> </a:t>
            </a:r>
          </a:p>
          <a:p>
            <a:pPr marL="0" lvl="1" indent="0" algn="just">
              <a:buNone/>
            </a:pPr>
            <a:endParaRPr lang="hu-HU" sz="2400" b="1">
              <a:solidFill>
                <a:srgbClr val="FF0000"/>
              </a:solidFill>
            </a:endParaRPr>
          </a:p>
          <a:p>
            <a:pPr marL="0" lvl="1" indent="0" algn="ctr">
              <a:buNone/>
            </a:pPr>
            <a:r>
              <a:rPr lang="hu-HU" sz="3800" b="1">
                <a:solidFill>
                  <a:srgbClr val="FF0000"/>
                </a:solidFill>
              </a:rPr>
              <a:t>Kizárólag WORD állományban lehet feltölteni, az igazoló dokumentumokat is a WORD dokumentumban kell beágyazni/beszúrni.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9838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134" y="511629"/>
            <a:ext cx="8768571" cy="5410200"/>
          </a:xfrm>
          <a:prstGeom prst="rect">
            <a:avLst/>
          </a:prstGeom>
        </p:spPr>
      </p:pic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02381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7350" y="693909"/>
            <a:ext cx="8765005" cy="538246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algn="ctr">
              <a:buNone/>
            </a:pPr>
            <a:endParaRPr lang="hu-HU" sz="3600" dirty="0"/>
          </a:p>
          <a:p>
            <a:pPr marL="0" indent="0" algn="just">
              <a:buNone/>
            </a:pPr>
            <a:r>
              <a:rPr lang="hu-HU" sz="3600" dirty="0"/>
              <a:t>Mindenkinek sok sikert a rendszerek</a:t>
            </a:r>
            <a:endParaRPr lang="hu-HU" sz="3600" dirty="0">
              <a:ea typeface="Calibri"/>
              <a:cs typeface="Calibri"/>
            </a:endParaRPr>
          </a:p>
          <a:p>
            <a:pPr indent="1541463" algn="just">
              <a:buNone/>
            </a:pPr>
            <a:r>
              <a:rPr lang="hu-HU" sz="3600" dirty="0"/>
              <a:t>használatához!</a:t>
            </a:r>
          </a:p>
          <a:p>
            <a:pPr algn="ctr">
              <a:buNone/>
            </a:pPr>
            <a:endParaRPr lang="hu-HU" dirty="0"/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hu-HU" dirty="0"/>
              <a:t>Bármilyen felmerülő probléma esetén Somogy Márk rendszergazdának, vagy Hegedüs Helén tanügyi igazgatóhelyettesnek kell levelet írni. </a:t>
            </a: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hu-HU" dirty="0"/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hu-HU" b="1" dirty="0"/>
              <a:t>A pontos név és csoport megjelöléssel.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hu-HU" dirty="0">
                <a:ea typeface="+mn-lt"/>
                <a:cs typeface="+mn-lt"/>
                <a:hlinkClick r:id="rId2"/>
              </a:rPr>
              <a:t>somogyim@szamalk-szalezi.hu</a:t>
            </a:r>
            <a:r>
              <a:rPr lang="hu-HU" dirty="0">
                <a:ea typeface="+mn-lt"/>
                <a:cs typeface="+mn-lt"/>
              </a:rPr>
              <a:t> </a:t>
            </a:r>
            <a:endParaRPr lang="hu-HU" dirty="0"/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hu-HU" dirty="0">
                <a:hlinkClick r:id="rId3"/>
              </a:rPr>
              <a:t>hegedush@szamalk-szalezi.hu</a:t>
            </a:r>
            <a:r>
              <a:rPr lang="hu-HU" dirty="0"/>
              <a:t> </a:t>
            </a:r>
          </a:p>
          <a:p>
            <a:pPr algn="ctr">
              <a:buNone/>
            </a:pPr>
            <a:endParaRPr lang="hu-HU" dirty="0"/>
          </a:p>
          <a:p>
            <a:pPr algn="r">
              <a:buNone/>
            </a:pPr>
            <a:endParaRPr lang="hu-HU" dirty="0"/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29</a:t>
            </a:fld>
            <a:endParaRPr lang="hu-HU"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FAA8998E-D698-4AED-979F-EB0B09E24FC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1623" y="863924"/>
            <a:ext cx="1695207" cy="171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87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D8C1FDD-6BD6-4409-94CA-D3EB2CA73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cap="all"/>
              <a:t>Iskolai rendszerek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E22E02F-B88F-48C2-8772-5EF4F291D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just"/>
            <a:r>
              <a:rPr lang="hu-HU"/>
              <a:t>Rendszerek elérhetőségei egy helyen: </a:t>
            </a:r>
            <a:r>
              <a:rPr lang="hu-HU" u="sng">
                <a:hlinkClick r:id="rId2"/>
              </a:rPr>
              <a:t>https://www.szamalk-szalezi.hu/e-suli-diakoknak/</a:t>
            </a:r>
            <a:r>
              <a:rPr lang="hu-HU"/>
              <a:t>, illetve a Moodle oldalak jobb felső sarkaiban találhatók.</a:t>
            </a:r>
          </a:p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E3216D3-8346-4CE2-AE1E-71DA0EA05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3</a:t>
            </a:fld>
            <a:endParaRPr lang="hu-HU"/>
          </a:p>
        </p:txBody>
      </p:sp>
      <p:pic>
        <p:nvPicPr>
          <p:cNvPr id="5" name="Kép 4" descr="A képen szöveg, képernyőkép, Betűtípus, szám látható&#10;&#10;Lehet, hogy az AI által létrehozott tartalom helytelen.">
            <a:extLst>
              <a:ext uri="{FF2B5EF4-FFF2-40B4-BE49-F238E27FC236}">
                <a16:creationId xmlns:a16="http://schemas.microsoft.com/office/drawing/2014/main" id="{3EA2C5EC-83C6-3BB9-B18E-5E529680A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868" y="3787378"/>
            <a:ext cx="7840266" cy="586979"/>
          </a:xfrm>
          <a:prstGeom prst="rect">
            <a:avLst/>
          </a:prstGeom>
        </p:spPr>
      </p:pic>
      <p:pic>
        <p:nvPicPr>
          <p:cNvPr id="7" name="Kép 6" descr="A képen szöveg, Betűtípus, képernyőkép, embléma látható&#10;&#10;Lehet, hogy az AI által létrehozott tartalom helytelen.">
            <a:extLst>
              <a:ext uri="{FF2B5EF4-FFF2-40B4-BE49-F238E27FC236}">
                <a16:creationId xmlns:a16="http://schemas.microsoft.com/office/drawing/2014/main" id="{B19D9267-455C-AC3C-DE23-6BE8D2CC18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1162" y="4673799"/>
            <a:ext cx="5781675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544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Iskolai Rendszerek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algn="just"/>
            <a:r>
              <a:rPr lang="hu-HU" dirty="0" err="1"/>
              <a:t>Moodle</a:t>
            </a:r>
            <a:r>
              <a:rPr lang="hu-HU" dirty="0"/>
              <a:t>, </a:t>
            </a:r>
            <a:r>
              <a:rPr lang="hu-HU" dirty="0" err="1"/>
              <a:t>Teams</a:t>
            </a:r>
            <a:r>
              <a:rPr lang="hu-HU" dirty="0"/>
              <a:t> (M365 </a:t>
            </a:r>
            <a:r>
              <a:rPr lang="hu-HU" dirty="0" err="1"/>
              <a:t>Copilot</a:t>
            </a:r>
            <a:r>
              <a:rPr lang="hu-HU" dirty="0"/>
              <a:t>), Adobe fiók, iskolai számítógépek elérése M365 fiókkal</a:t>
            </a:r>
          </a:p>
          <a:p>
            <a:pPr algn="just"/>
            <a:r>
              <a:rPr lang="hu-HU" dirty="0"/>
              <a:t>Vizsgáztatási </a:t>
            </a:r>
            <a:r>
              <a:rPr lang="hu-HU" dirty="0" err="1"/>
              <a:t>Moodle</a:t>
            </a:r>
            <a:r>
              <a:rPr lang="hu-HU" dirty="0"/>
              <a:t> oldal: OM szám + Szamalk_2025 jelszó</a:t>
            </a:r>
          </a:p>
          <a:p>
            <a:pPr algn="just"/>
            <a:r>
              <a:rPr lang="hu-HU" dirty="0"/>
              <a:t>KRÉTA belépés: OM szám + születési dátum jelszó</a:t>
            </a:r>
            <a:endParaRPr lang="hu-HU" dirty="0">
              <a:ea typeface="Calibri"/>
              <a:cs typeface="Calibri"/>
            </a:endParaRPr>
          </a:p>
          <a:p>
            <a:pPr algn="just"/>
            <a:r>
              <a:rPr lang="hu-HU" dirty="0"/>
              <a:t>KRÉTA gondviselői belépés: OMszámG01 + jelszó</a:t>
            </a:r>
            <a:endParaRPr lang="hu-HU" dirty="0">
              <a:ea typeface="Calibri"/>
              <a:cs typeface="Calibri"/>
            </a:endParaRPr>
          </a:p>
          <a:p>
            <a:pPr marL="0" indent="0" algn="just">
              <a:buNone/>
            </a:pPr>
            <a:r>
              <a:rPr lang="hu-HU" dirty="0">
                <a:solidFill>
                  <a:srgbClr val="FF0000"/>
                </a:solidFill>
              </a:rPr>
              <a:t>A fentiek alapján összefoglalva két módon lehet belépni az iskolai rendszerekbe:</a:t>
            </a:r>
          </a:p>
          <a:p>
            <a:pPr algn="just"/>
            <a:r>
              <a:rPr lang="hu-HU" dirty="0">
                <a:solidFill>
                  <a:srgbClr val="FF0000"/>
                </a:solidFill>
              </a:rPr>
              <a:t>1. Office fiókkal</a:t>
            </a:r>
            <a:endParaRPr lang="hu-HU" dirty="0">
              <a:solidFill>
                <a:srgbClr val="FF0000"/>
              </a:solidFill>
              <a:ea typeface="Calibri"/>
              <a:cs typeface="Calibri"/>
            </a:endParaRPr>
          </a:p>
          <a:p>
            <a:pPr algn="just"/>
            <a:r>
              <a:rPr lang="hu-HU" dirty="0">
                <a:solidFill>
                  <a:srgbClr val="FF0000"/>
                </a:solidFill>
              </a:rPr>
              <a:t>2. OM számmal</a:t>
            </a:r>
            <a:endParaRPr lang="hu-HU" dirty="0">
              <a:solidFill>
                <a:srgbClr val="FF0000"/>
              </a:solidFill>
              <a:ea typeface="Calibri"/>
              <a:cs typeface="Calibri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43562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Iskolai Rendszerek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hu-HU" b="1" dirty="0"/>
              <a:t>Rendszerek elérhetőségei:</a:t>
            </a:r>
            <a:endParaRPr lang="hu-HU" dirty="0"/>
          </a:p>
          <a:p>
            <a:pPr algn="just"/>
            <a:r>
              <a:rPr lang="hu-HU" dirty="0" err="1"/>
              <a:t>Moodle</a:t>
            </a:r>
            <a:r>
              <a:rPr lang="hu-HU" dirty="0"/>
              <a:t>: </a:t>
            </a:r>
            <a:r>
              <a:rPr lang="hu-HU" dirty="0">
                <a:hlinkClick r:id="rId2"/>
              </a:rPr>
              <a:t>https://etananyag.szamalk-szalezi.hu/</a:t>
            </a:r>
            <a:r>
              <a:rPr lang="hu-HU" dirty="0"/>
              <a:t> </a:t>
            </a:r>
            <a:endParaRPr lang="hu-HU" dirty="0">
              <a:ea typeface="Calibri"/>
              <a:cs typeface="Calibri"/>
            </a:endParaRPr>
          </a:p>
          <a:p>
            <a:pPr algn="just"/>
            <a:r>
              <a:rPr lang="hu-HU" dirty="0" err="1"/>
              <a:t>Teams</a:t>
            </a:r>
            <a:r>
              <a:rPr lang="hu-HU" dirty="0"/>
              <a:t>: </a:t>
            </a:r>
            <a:r>
              <a:rPr lang="hu-HU" dirty="0">
                <a:hlinkClick r:id="rId3"/>
              </a:rPr>
              <a:t>https://teams.microsoft.com/</a:t>
            </a:r>
            <a:r>
              <a:rPr lang="hu-HU" dirty="0"/>
              <a:t> vagy applikáció</a:t>
            </a:r>
            <a:endParaRPr lang="hu-HU" dirty="0">
              <a:ea typeface="Calibri"/>
              <a:cs typeface="Calibri"/>
            </a:endParaRPr>
          </a:p>
          <a:p>
            <a:pPr algn="just"/>
            <a:r>
              <a:rPr lang="hu-HU" dirty="0"/>
              <a:t>Vizsga </a:t>
            </a:r>
            <a:r>
              <a:rPr lang="hu-HU" dirty="0" err="1"/>
              <a:t>Moodle</a:t>
            </a:r>
            <a:r>
              <a:rPr lang="hu-HU" dirty="0"/>
              <a:t> oldal: </a:t>
            </a:r>
            <a:r>
              <a:rPr lang="hu-HU" dirty="0">
                <a:hlinkClick r:id="rId4"/>
              </a:rPr>
              <a:t>https://vizsga.szamalk-szalezi.hu/</a:t>
            </a:r>
            <a:r>
              <a:rPr lang="hu-HU" dirty="0"/>
              <a:t> vagy applikáció </a:t>
            </a:r>
            <a:endParaRPr lang="hu-HU" dirty="0">
              <a:ea typeface="Calibri"/>
              <a:cs typeface="Calibri"/>
            </a:endParaRPr>
          </a:p>
          <a:p>
            <a:pPr algn="just"/>
            <a:r>
              <a:rPr lang="hu-HU" sz="3000" dirty="0"/>
              <a:t>Office fiók, M365 </a:t>
            </a:r>
            <a:r>
              <a:rPr lang="hu-HU" sz="3000" err="1"/>
              <a:t>Copilot</a:t>
            </a:r>
            <a:r>
              <a:rPr lang="hu-HU" sz="3000" dirty="0"/>
              <a:t>: </a:t>
            </a:r>
            <a:r>
              <a:rPr lang="hu-HU" sz="3000" dirty="0">
                <a:hlinkClick r:id="rId5"/>
              </a:rPr>
              <a:t>https://www.office.com/</a:t>
            </a:r>
            <a:r>
              <a:rPr lang="hu-HU" sz="3000" dirty="0"/>
              <a:t> </a:t>
            </a:r>
            <a:endParaRPr lang="hu-HU" sz="3000" dirty="0">
              <a:ea typeface="Calibri"/>
              <a:cs typeface="Calibri"/>
            </a:endParaRPr>
          </a:p>
          <a:p>
            <a:pPr algn="just"/>
            <a:r>
              <a:rPr lang="hu-HU" dirty="0"/>
              <a:t>Adobe fiók: </a:t>
            </a:r>
            <a:r>
              <a:rPr lang="hu-HU" dirty="0">
                <a:hlinkClick r:id="rId6"/>
              </a:rPr>
              <a:t>https://www.adobe.com/</a:t>
            </a:r>
            <a:endParaRPr lang="hu-HU" dirty="0"/>
          </a:p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2592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DA19488-96A4-4183-A126-1C3FA362D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cap="all"/>
              <a:t>Tanulói belépés a KRÉTA rendszerbe</a:t>
            </a:r>
          </a:p>
        </p:txBody>
      </p:sp>
      <p:pic>
        <p:nvPicPr>
          <p:cNvPr id="5" name="Kép 5">
            <a:extLst>
              <a:ext uri="{FF2B5EF4-FFF2-40B4-BE49-F238E27FC236}">
                <a16:creationId xmlns:a16="http://schemas.microsoft.com/office/drawing/2014/main" id="{D153AC27-BC84-4081-8C2A-2B1A9466CF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5170" y="1561204"/>
            <a:ext cx="4168998" cy="2770161"/>
          </a:xfr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D55F1CD2-D2B0-42D6-98DE-B9E716F9A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6</a:t>
            </a:fld>
            <a:endParaRPr lang="hu-HU"/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1C3A248-AF99-470A-BEE3-86ECF81068C8}"/>
              </a:ext>
            </a:extLst>
          </p:cNvPr>
          <p:cNvSpPr txBox="1">
            <a:spLocks/>
          </p:cNvSpPr>
          <p:nvPr/>
        </p:nvSpPr>
        <p:spPr>
          <a:xfrm>
            <a:off x="297365" y="4474931"/>
            <a:ext cx="8385717" cy="17897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63E6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hu-HU" sz="1800">
                <a:cs typeface="Calibri"/>
              </a:rPr>
              <a:t>1. Kattintsunk</a:t>
            </a:r>
            <a:r>
              <a:rPr lang="hu-HU" sz="1800">
                <a:ea typeface="+mj-lt"/>
                <a:cs typeface="+mj-lt"/>
              </a:rPr>
              <a:t>:  </a:t>
            </a:r>
            <a:r>
              <a:rPr lang="hu-HU" sz="1800">
                <a:ea typeface="+mj-lt"/>
                <a:cs typeface="+mj-lt"/>
                <a:hlinkClick r:id="rId3"/>
              </a:rPr>
              <a:t>https://szalezi-szamalk.e-kreta.hu/</a:t>
            </a:r>
            <a:br>
              <a:rPr lang="hu-HU" sz="1800">
                <a:ea typeface="+mj-lt"/>
                <a:cs typeface="+mj-lt"/>
              </a:rPr>
            </a:br>
            <a:endParaRPr lang="hu-HU" sz="1800">
              <a:cs typeface="Calibri"/>
            </a:endParaRPr>
          </a:p>
          <a:p>
            <a:pPr algn="l">
              <a:spcAft>
                <a:spcPts val="0"/>
              </a:spcAft>
            </a:pPr>
            <a:r>
              <a:rPr lang="hu-HU" sz="1800">
                <a:ea typeface="+mj-lt"/>
                <a:cs typeface="+mj-lt"/>
              </a:rPr>
              <a:t>2. Felhasználónév: </a:t>
            </a:r>
            <a:r>
              <a:rPr lang="hu-HU" sz="1800" b="1">
                <a:ea typeface="+mj-lt"/>
                <a:cs typeface="+mj-lt"/>
              </a:rPr>
              <a:t>oktatási azonosítója (OM azonosító)</a:t>
            </a:r>
            <a:br>
              <a:rPr lang="hu-HU" sz="1800">
                <a:ea typeface="+mj-lt"/>
                <a:cs typeface="+mj-lt"/>
              </a:rPr>
            </a:br>
            <a:endParaRPr lang="hu-HU" sz="1800">
              <a:ea typeface="+mj-lt"/>
              <a:cs typeface="+mj-lt"/>
            </a:endParaRPr>
          </a:p>
          <a:p>
            <a:pPr algn="l">
              <a:spcAft>
                <a:spcPts val="0"/>
              </a:spcAft>
            </a:pPr>
            <a:r>
              <a:rPr lang="hu-HU" sz="1800">
                <a:ea typeface="+mj-lt"/>
                <a:cs typeface="+mj-lt"/>
              </a:rPr>
              <a:t>3. Jelszó</a:t>
            </a:r>
            <a:r>
              <a:rPr lang="hu-HU" sz="1800" b="1">
                <a:ea typeface="+mj-lt"/>
                <a:cs typeface="+mj-lt"/>
              </a:rPr>
              <a:t>: születési ideje az alábbi formátumban </a:t>
            </a:r>
            <a:r>
              <a:rPr lang="hu-HU" sz="1800" b="1" err="1">
                <a:ea typeface="+mj-lt"/>
                <a:cs typeface="+mj-lt"/>
              </a:rPr>
              <a:t>pl</a:t>
            </a:r>
            <a:r>
              <a:rPr lang="hu-HU" sz="1800" b="1">
                <a:ea typeface="+mj-lt"/>
                <a:cs typeface="+mj-lt"/>
              </a:rPr>
              <a:t>: 2004-05-06 (a közte lévő kötőjellel együtt, szóköz nélkül!)</a:t>
            </a:r>
            <a:endParaRPr lang="hu-HU" sz="1800"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4981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D002B0-F0A2-4D45-9042-76A7D3D8B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658" y="274638"/>
            <a:ext cx="5251142" cy="1143000"/>
          </a:xfrm>
        </p:spPr>
        <p:txBody>
          <a:bodyPr>
            <a:normAutofit fontScale="90000"/>
          </a:bodyPr>
          <a:lstStyle/>
          <a:p>
            <a:r>
              <a:rPr lang="hu-HU" cap="all"/>
              <a:t>Gondviselői belépés a KRÉTA rendszerbe</a:t>
            </a:r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0751D34-3A8A-49A7-9647-D0F10001A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7</a:t>
            </a:fld>
            <a:endParaRPr lang="hu-HU"/>
          </a:p>
        </p:txBody>
      </p:sp>
      <p:pic>
        <p:nvPicPr>
          <p:cNvPr id="5" name="Kép 5">
            <a:extLst>
              <a:ext uri="{FF2B5EF4-FFF2-40B4-BE49-F238E27FC236}">
                <a16:creationId xmlns:a16="http://schemas.microsoft.com/office/drawing/2014/main" id="{4EB2515B-CC7A-4455-A7E2-7666B6C214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777" y="355816"/>
            <a:ext cx="3172750" cy="2113444"/>
          </a:xfrm>
        </p:spPr>
      </p:pic>
      <p:sp>
        <p:nvSpPr>
          <p:cNvPr id="6" name="Téglalap 5">
            <a:extLst>
              <a:ext uri="{FF2B5EF4-FFF2-40B4-BE49-F238E27FC236}">
                <a16:creationId xmlns:a16="http://schemas.microsoft.com/office/drawing/2014/main" id="{E1CB6CB1-4538-46E3-B3B2-ADCB5E3D63D0}"/>
              </a:ext>
            </a:extLst>
          </p:cNvPr>
          <p:cNvSpPr/>
          <p:nvPr/>
        </p:nvSpPr>
        <p:spPr>
          <a:xfrm>
            <a:off x="348957" y="2634415"/>
            <a:ext cx="84460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</a:pPr>
            <a:r>
              <a:rPr lang="hu-HU">
                <a:cs typeface="Calibri"/>
              </a:rPr>
              <a:t>1. Kattintsunk</a:t>
            </a:r>
            <a:r>
              <a:rPr lang="hu-HU">
                <a:ea typeface="+mj-lt"/>
                <a:cs typeface="+mj-lt"/>
              </a:rPr>
              <a:t>:  </a:t>
            </a:r>
            <a:r>
              <a:rPr lang="hu-HU">
                <a:ea typeface="+mj-lt"/>
                <a:cs typeface="+mj-lt"/>
                <a:hlinkClick r:id="rId3"/>
              </a:rPr>
              <a:t>https://szalezi-szamalk.e-kreta.hu/</a:t>
            </a:r>
            <a:endParaRPr lang="hu-HU">
              <a:cs typeface="Calibri"/>
            </a:endParaRPr>
          </a:p>
          <a:p>
            <a:pPr>
              <a:spcAft>
                <a:spcPts val="0"/>
              </a:spcAft>
            </a:pPr>
            <a:r>
              <a:rPr lang="hu-HU">
                <a:ea typeface="+mj-lt"/>
                <a:cs typeface="+mj-lt"/>
              </a:rPr>
              <a:t>2. Felhasználónév: </a:t>
            </a:r>
            <a:r>
              <a:rPr lang="hu-HU" b="1">
                <a:ea typeface="+mj-lt"/>
                <a:cs typeface="+mj-lt"/>
              </a:rPr>
              <a:t>oktatási azonosítójaG01 pl.: 77777777777G01 (utolsó három karakter jelentése: G(Gondviselő), Nulla, Egy)</a:t>
            </a:r>
            <a:endParaRPr lang="hu-HU">
              <a:ea typeface="+mj-lt"/>
              <a:cs typeface="+mj-lt"/>
            </a:endParaRPr>
          </a:p>
          <a:p>
            <a:pPr>
              <a:spcAft>
                <a:spcPts val="0"/>
              </a:spcAft>
            </a:pPr>
            <a:r>
              <a:rPr lang="hu-HU">
                <a:ea typeface="+mj-lt"/>
                <a:cs typeface="+mj-lt"/>
              </a:rPr>
              <a:t>3. Jelszó</a:t>
            </a:r>
            <a:r>
              <a:rPr lang="hu-HU" b="1">
                <a:ea typeface="+mj-lt"/>
                <a:cs typeface="+mj-lt"/>
              </a:rPr>
              <a:t>: emailben megkapták (első belépés után érdemes megváltoztatni)</a:t>
            </a:r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342F6208-B787-4C6B-ACC0-EA383D320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732" y="3999899"/>
            <a:ext cx="7124330" cy="1936479"/>
          </a:xfrm>
          <a:prstGeom prst="rect">
            <a:avLst/>
          </a:prstGeo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82E97424-D6C1-4ECB-B108-EE32981E2789}"/>
              </a:ext>
            </a:extLst>
          </p:cNvPr>
          <p:cNvSpPr/>
          <p:nvPr/>
        </p:nvSpPr>
        <p:spPr>
          <a:xfrm>
            <a:off x="3638617" y="1568112"/>
            <a:ext cx="52511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</a:pPr>
            <a:r>
              <a:rPr lang="hu-HU">
                <a:cs typeface="Calibri"/>
              </a:rPr>
              <a:t>18. Életév felett a gondviselő maga a tanuló, mivel már nagykorú.</a:t>
            </a:r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95C68012-4DEF-434F-B358-A176BC29198D}"/>
              </a:ext>
            </a:extLst>
          </p:cNvPr>
          <p:cNvSpPr/>
          <p:nvPr/>
        </p:nvSpPr>
        <p:spPr>
          <a:xfrm>
            <a:off x="2974019" y="4438835"/>
            <a:ext cx="2183907" cy="1322773"/>
          </a:xfrm>
          <a:prstGeom prst="rect">
            <a:avLst/>
          </a:prstGeom>
          <a:noFill/>
          <a:ln>
            <a:solidFill>
              <a:srgbClr val="DC26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87569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96C01DE-2ADF-48C5-AA4A-CC1DEA5B7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cap="all"/>
              <a:t>Gondviselői belépés a KRÉTA rendszerbe – JELSZÓ MÓDOSÍTÁS</a:t>
            </a:r>
            <a:endParaRPr lang="hu-HU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88E6E6D3-6DD9-4100-9E64-43B9F7F4C5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301" y="1417638"/>
            <a:ext cx="8229600" cy="1807859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0109133-953C-4715-94B3-78C629618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8</a:t>
            </a:fld>
            <a:endParaRPr lang="hu-HU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8E70B9A1-9AE4-476F-809C-23A91C2162F2}"/>
              </a:ext>
            </a:extLst>
          </p:cNvPr>
          <p:cNvSpPr/>
          <p:nvPr/>
        </p:nvSpPr>
        <p:spPr>
          <a:xfrm>
            <a:off x="662865" y="1660920"/>
            <a:ext cx="2382175" cy="1321294"/>
          </a:xfrm>
          <a:prstGeom prst="rect">
            <a:avLst/>
          </a:prstGeom>
          <a:noFill/>
          <a:ln>
            <a:solidFill>
              <a:srgbClr val="DC26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771FF31B-5068-4375-A261-061E57F23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40" y="4180978"/>
            <a:ext cx="8704321" cy="1977192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9CE33D20-9DF3-4F63-BB9F-B5C4E11ED1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191" y="3283327"/>
            <a:ext cx="8835618" cy="839821"/>
          </a:xfrm>
          <a:prstGeom prst="rect">
            <a:avLst/>
          </a:prstGeom>
        </p:spPr>
      </p:pic>
      <p:sp>
        <p:nvSpPr>
          <p:cNvPr id="12" name="Téglalap 11">
            <a:extLst>
              <a:ext uri="{FF2B5EF4-FFF2-40B4-BE49-F238E27FC236}">
                <a16:creationId xmlns:a16="http://schemas.microsoft.com/office/drawing/2014/main" id="{0E652734-85F5-448A-B80F-B9E2C7FD2A03}"/>
              </a:ext>
            </a:extLst>
          </p:cNvPr>
          <p:cNvSpPr/>
          <p:nvPr/>
        </p:nvSpPr>
        <p:spPr>
          <a:xfrm>
            <a:off x="1470733" y="4704459"/>
            <a:ext cx="588885" cy="311424"/>
          </a:xfrm>
          <a:prstGeom prst="rect">
            <a:avLst/>
          </a:prstGeom>
          <a:noFill/>
          <a:ln>
            <a:solidFill>
              <a:srgbClr val="DC26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0836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24BD076-7DC0-4395-BC63-BBCD014B5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4000" cap="all"/>
              <a:t>Igazolások feltöltése gondviselői belépéssel</a:t>
            </a:r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FFE5E3A9-D8C8-4F1B-B61E-E68FA173C1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7669"/>
            <a:ext cx="7941076" cy="3742459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97901633-D6D4-4432-8EC0-5C5D8631F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4C9BB-3F6D-48D3-8AF5-C5892D9B0BF2}" type="slidenum">
              <a:rPr lang="hu-HU" smtClean="0"/>
              <a:pPr/>
              <a:t>9</a:t>
            </a:fld>
            <a:endParaRPr lang="hu-HU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D3B06BA2-4FA3-4906-811C-B4929FE05220}"/>
              </a:ext>
            </a:extLst>
          </p:cNvPr>
          <p:cNvSpPr/>
          <p:nvPr/>
        </p:nvSpPr>
        <p:spPr>
          <a:xfrm>
            <a:off x="457200" y="1961965"/>
            <a:ext cx="1167413" cy="248576"/>
          </a:xfrm>
          <a:prstGeom prst="rect">
            <a:avLst/>
          </a:prstGeom>
          <a:noFill/>
          <a:ln>
            <a:solidFill>
              <a:srgbClr val="DC26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C338DA97-19C5-4B57-86D9-9950882F6E42}"/>
              </a:ext>
            </a:extLst>
          </p:cNvPr>
          <p:cNvSpPr/>
          <p:nvPr/>
        </p:nvSpPr>
        <p:spPr>
          <a:xfrm>
            <a:off x="1834718" y="4804298"/>
            <a:ext cx="1671962" cy="255973"/>
          </a:xfrm>
          <a:prstGeom prst="rect">
            <a:avLst/>
          </a:prstGeom>
          <a:noFill/>
          <a:ln>
            <a:solidFill>
              <a:srgbClr val="DC26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4851779"/>
      </p:ext>
    </p:extLst>
  </p:cSld>
  <p:clrMapOvr>
    <a:masterClrMapping/>
  </p:clrMapOvr>
</p:sld>
</file>

<file path=ppt/theme/theme1.xml><?xml version="1.0" encoding="utf-8"?>
<a:theme xmlns:a="http://schemas.openxmlformats.org/drawingml/2006/main" name="Szamalk-Szalezi_20130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e6e662-63f7-42e9-9e74-cfe5868b01d6" xsi:nil="true"/>
    <lcf76f155ced4ddcb4097134ff3c332f xmlns="733b5974-3f0a-47a6-9c6c-df203cb7dc07">
      <Terms xmlns="http://schemas.microsoft.com/office/infopath/2007/PartnerControls"/>
    </lcf76f155ced4ddcb4097134ff3c332f>
    <_Flow_SignoffStatus xmlns="733b5974-3f0a-47a6-9c6c-df203cb7dc0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9A9DE2FB50581748BF1161940FA0F012" ma:contentTypeVersion="20" ma:contentTypeDescription="Új dokumentum létrehozása." ma:contentTypeScope="" ma:versionID="9b39d772b600a89e135937a8058d19d9">
  <xsd:schema xmlns:xsd="http://www.w3.org/2001/XMLSchema" xmlns:xs="http://www.w3.org/2001/XMLSchema" xmlns:p="http://schemas.microsoft.com/office/2006/metadata/properties" xmlns:ns2="733b5974-3f0a-47a6-9c6c-df203cb7dc07" xmlns:ns3="23e6e662-63f7-42e9-9e74-cfe5868b01d6" targetNamespace="http://schemas.microsoft.com/office/2006/metadata/properties" ma:root="true" ma:fieldsID="f3afb0094c02a81144c2498995adb860" ns2:_="" ns3:_="">
    <xsd:import namespace="733b5974-3f0a-47a6-9c6c-df203cb7dc07"/>
    <xsd:import namespace="23e6e662-63f7-42e9-9e74-cfe5868b01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3b5974-3f0a-47a6-9c6c-df203cb7dc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Képcímkék" ma:readOnly="false" ma:fieldId="{5cf76f15-5ced-4ddc-b409-7134ff3c332f}" ma:taxonomyMulti="true" ma:sspId="7ed2a105-c907-4f17-ab03-7fd37ef44d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4" nillable="true" ma:displayName="Láttamozási állapot" ma:internalName="L_x00e1_ttamoz_x00e1_si_x0020__x00e1_llapot">
      <xsd:simpleType>
        <xsd:restriction base="dms:Text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e6e662-63f7-42e9-9e74-cfe5868b01d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b08a5d-f612-4564-bb0c-bfdf6f4c1993}" ma:internalName="TaxCatchAll" ma:showField="CatchAllData" ma:web="23e6e662-63f7-42e9-9e74-cfe5868b01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E4C48B-FAF0-474C-BC85-1DC613F05B9E}">
  <ds:schemaRefs>
    <ds:schemaRef ds:uri="http://schemas.microsoft.com/office/2006/metadata/properties"/>
    <ds:schemaRef ds:uri="http://purl.org/dc/dcmitype/"/>
    <ds:schemaRef ds:uri="23e6e662-63f7-42e9-9e74-cfe5868b01d6"/>
    <ds:schemaRef ds:uri="http://schemas.microsoft.com/office/2006/documentManagement/types"/>
    <ds:schemaRef ds:uri="733b5974-3f0a-47a6-9c6c-df203cb7dc07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A45F31E-0FDC-49AB-BFCC-F01DF6670F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6ABAA6-E0A5-480B-93B9-5A16C1A96B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3b5974-3f0a-47a6-9c6c-df203cb7dc07"/>
    <ds:schemaRef ds:uri="23e6e662-63f7-42e9-9e74-cfe5868b01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1390</Words>
  <Application>Microsoft Office PowerPoint</Application>
  <PresentationFormat>Diavetítés a képernyőre (4:3 oldalarány)</PresentationFormat>
  <Paragraphs>160</Paragraphs>
  <Slides>29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29</vt:i4>
      </vt:variant>
    </vt:vector>
  </HeadingPairs>
  <TitlesOfParts>
    <vt:vector size="30" baseType="lpstr">
      <vt:lpstr>Szamalk-Szalezi_201308</vt:lpstr>
      <vt:lpstr>Intézményi rendszerek 2025/2026. tanév</vt:lpstr>
      <vt:lpstr>Intézményi rendszerek elérhetőségei a weboldalon</vt:lpstr>
      <vt:lpstr>Iskolai rendszerek</vt:lpstr>
      <vt:lpstr>Iskolai Rendszerek</vt:lpstr>
      <vt:lpstr>Iskolai Rendszerek</vt:lpstr>
      <vt:lpstr>Tanulói belépés a KRÉTA rendszerbe</vt:lpstr>
      <vt:lpstr>Gondviselői belépés a KRÉTA rendszerbe</vt:lpstr>
      <vt:lpstr>Gondviselői belépés a KRÉTA rendszerbe – JELSZÓ MÓDOSÍTÁS</vt:lpstr>
      <vt:lpstr>Igazolások feltöltése gondviselői belépéssel</vt:lpstr>
      <vt:lpstr>Igazolások feltöltése gondviselői belépéssel</vt:lpstr>
      <vt:lpstr>Igazolások feltöltése gondviselői belépéssel</vt:lpstr>
      <vt:lpstr>Igazolások feltöltése gondviselői belépéssel</vt:lpstr>
      <vt:lpstr>ISKOLA INFORMÁCIÓS RENDSZEREI</vt:lpstr>
      <vt:lpstr>Vizsga Moodle oldal elérése</vt:lpstr>
      <vt:lpstr>Vizsga Moodle oldal elérése</vt:lpstr>
      <vt:lpstr>Számítógépes termek felhasználói fiók</vt:lpstr>
      <vt:lpstr>M365 Copilot</vt:lpstr>
      <vt:lpstr>Office levelek átirányítása</vt:lpstr>
      <vt:lpstr>Közösségi média felületek</vt:lpstr>
      <vt:lpstr>ALAPSZABÁLYOK - HÁZIREND</vt:lpstr>
      <vt:lpstr>Ösztöndíj</vt:lpstr>
      <vt:lpstr>Ösztöndíj</vt:lpstr>
      <vt:lpstr>A tanuló nem részesülhet ösztöndíjban</vt:lpstr>
      <vt:lpstr>2/14 évfolyamon az ösztöndíj mértéke tanulmányi átlaghoz kötött</vt:lpstr>
      <vt:lpstr>Pályakezdési juttatás </vt:lpstr>
      <vt:lpstr>TVSZ - TANULMÁNYOK ÉRTÉKELÉSE</vt:lpstr>
      <vt:lpstr>TANULMÁNYI MENTESSÉGEK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e.learning bemutató</dc:title>
  <dc:creator>poloskeine</dc:creator>
  <cp:lastModifiedBy>Hegedüs Helén</cp:lastModifiedBy>
  <cp:revision>98</cp:revision>
  <dcterms:created xsi:type="dcterms:W3CDTF">2010-09-01T08:31:29Z</dcterms:created>
  <dcterms:modified xsi:type="dcterms:W3CDTF">2025-09-01T10:28:23Z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0x0101009A9DE2FB50581748BF1161940FA0F012</vt:lpwstr>
  </property>
  <property fmtid="{D5CDD505-2E9C-101B-9397-08002B2CF9AE}" pid="3" name="MediaServiceImageTags">
    <vt:lpwstr/>
  </property>
</Properties>
</file>